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media/image14.jpg" ContentType="image/png"/>
  <Override PartName="/ppt/media/image15.jpg" ContentType="image/png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notesSlides/notesSlide16.xml" ContentType="application/vnd.openxmlformats-officedocument.presentationml.notesSlide+xml"/>
  <Override PartName="/ppt/media/image17.jpg" ContentType="image/png"/>
  <Override PartName="/ppt/notesSlides/notesSlide17.xml" ContentType="application/vnd.openxmlformats-officedocument.presentationml.notesSlide+xml"/>
  <Override PartName="/ppt/ink/ink7.xml" ContentType="application/inkml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ink/ink8.xml" ContentType="application/inkml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media/image38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256" r:id="rId2"/>
    <p:sldId id="257" r:id="rId3"/>
    <p:sldId id="258" r:id="rId4"/>
    <p:sldId id="275" r:id="rId5"/>
    <p:sldId id="276" r:id="rId6"/>
    <p:sldId id="269" r:id="rId7"/>
    <p:sldId id="265" r:id="rId8"/>
    <p:sldId id="274" r:id="rId9"/>
    <p:sldId id="277" r:id="rId10"/>
    <p:sldId id="278" r:id="rId11"/>
    <p:sldId id="279" r:id="rId12"/>
    <p:sldId id="263" r:id="rId13"/>
    <p:sldId id="264" r:id="rId14"/>
    <p:sldId id="280" r:id="rId15"/>
    <p:sldId id="268" r:id="rId16"/>
    <p:sldId id="281" r:id="rId17"/>
    <p:sldId id="282" r:id="rId18"/>
    <p:sldId id="283" r:id="rId19"/>
    <p:sldId id="284" r:id="rId20"/>
    <p:sldId id="285" r:id="rId21"/>
    <p:sldId id="286" r:id="rId22"/>
    <p:sldId id="266" r:id="rId23"/>
    <p:sldId id="288" r:id="rId24"/>
    <p:sldId id="289" r:id="rId25"/>
    <p:sldId id="290" r:id="rId26"/>
    <p:sldId id="291" r:id="rId27"/>
    <p:sldId id="293" r:id="rId28"/>
    <p:sldId id="292" r:id="rId29"/>
    <p:sldId id="287" r:id="rId30"/>
    <p:sldId id="272" r:id="rId31"/>
    <p:sldId id="270" r:id="rId3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iji.anchang@163.com" initials="l" lastIdx="1" clrIdx="0">
    <p:extLst>
      <p:ext uri="{19B8F6BF-5375-455C-9EA6-DF929625EA0E}">
        <p15:presenceInfo xmlns:p15="http://schemas.microsoft.com/office/powerpoint/2012/main" userId="46ef30ef023d6e2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20911"/>
    <a:srgbClr val="4F253A"/>
    <a:srgbClr val="401E2A"/>
    <a:srgbClr val="FFFFFF"/>
    <a:srgbClr val="300D1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浅色样式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697"/>
    <p:restoredTop sz="81088"/>
  </p:normalViewPr>
  <p:slideViewPr>
    <p:cSldViewPr snapToGrid="0" showGuides="1">
      <p:cViewPr varScale="1">
        <p:scale>
          <a:sx n="109" d="100"/>
          <a:sy n="109" d="100"/>
        </p:scale>
        <p:origin x="216" y="28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0T09:23:37.038"/>
    </inkml:context>
    <inkml:brush xml:id="br0">
      <inkml:brushProperty name="width" value="0.2" units="cm"/>
      <inkml:brushProperty name="height" value="0.2" units="cm"/>
      <inkml:brushProperty name="color" value="#FF4E00"/>
      <inkml:brushProperty name="inkEffects" value="rainbow"/>
      <inkml:brushProperty name="anchorX" value="-190898.375"/>
      <inkml:brushProperty name="anchorY" value="-100224.82813"/>
      <inkml:brushProperty name="scaleFactor" value="0.5"/>
    </inkml:brush>
  </inkml:definitions>
  <inkml:trace contextRef="#ctx0" brushRef="#br0">0 484 24575,'0'-39'0,"0"12"0,4-4 0,0 19 0,4-4 0,0 3 0,-3 1 0,2 0 0,-6 0 0,6 4 0,-3-4 0,4 0 0,-4 3 0,3-2 0,-6 3 0,6 0 0,-2 0 0,-1 0 0,3 3 0,-6-2 0,6 7 0,-3-8 0,0 4 0,3-4 0,-2 4 0,2-3 0,1 2 0,-3-3 0,2 0 0,-3 4 0,4-3 0,-1 6 0,1-6 0,0 3 0,0-1 0,0-2 0,-1 6 0,1-6 0,4 6 0,-4-6 0,8 6 0,-7-2 0,6-1 0,-3 3 0,1-6 0,2 6 0,-2-2 0,-1-1 0,3 3 0,-2-6 0,3 6 0,0-2 0,1 3 0,-5-4 0,3 3 0,-2-2 0,3 3 0,0 0 0,1 0 0,-1 0 0,0 0 0,-3 0 0,6-4 0,-5 3 0,6-3 0,-4 4 0,5 0 0,-4 0 0,7 0 0,-7 0 0,4 0 0,-1 0 0,-3 0 0,4 0 0,-5 0 0,4 0 0,-2 0 0,2 0 0,-4 0 0,0 0 0,1 0 0,3 0 0,-3 0 0,4 0 0,-5-3 0,0 2 0,4-3 0,-2 4 0,2 0 0,-4 0 0,0 0 0,1 0 0,-5 0 0,3 0 0,-2 0 0,7 0 0,-3 0 0,3 0 0,-8 0 0,3 0 0,-2 0 0,3 0 0,-3 0 0,2 0 0,-3 0 0,5 0 0,-1-4 0,0 3 0,0-2 0,1 3 0,-1 0 0,4 0 0,-3-4 0,8 3 0,-8-2 0,3 3 0,1-4 0,-4 3 0,7-3 0,-6 4 0,6-4 0,-7 3 0,4-2 0,-1 3 0,-3-4 0,15 3 0,-13-3 0,9 1 0,-12 2 0,0-3 0,0 4 0,1 0 0,3 0 0,-3 0 0,3 0 0,-3 0 0,3 0 0,-3 0 0,8 0 0,-4 0 0,0 0 0,4 0 0,-4 0 0,5 0 0,-1 0 0,0 0 0,5 0 0,-3 0 0,3 0 0,-1 0 0,-2 0 0,7 0 0,-8 0 0,4 0 0,0 0 0,-4 0 0,4 0 0,-5 0 0,1 0 0,-1 0 0,1 0 0,-1 0 0,1 0 0,11 0 0,-9 0 0,9 0 0,-12 0 0,5 0 0,-3 0 0,7 4 0,-8-3 0,8 3 0,-7 0 0,7-3 0,-7 6 0,2-6 0,-3 3 0,-5-1 0,4-2 0,-8 3 0,3-4 0,-4 3 0,1-2 0,-1 3 0,-4-4 0,4 0 0,-8 3 0,8-2 0,-7 3 0,2-4 0,-3 3 0,3-2 0,-2 3 0,3-4 0,-4 0 0,-1 0 0,1 0 0,0 0 0,0 0 0,3 0 0,-2 0 0,6 0 0,-6 0 0,2 0 0,-3 0 0,4 0 0,0 0 0,4 0 0,1 0 0,-1 0 0,0 0 0,0 0 0,0 0 0,1 0 0,-1 0 0,0 0 0,-3 0 0,2-4 0,-2 3 0,-1-3 0,3 4 0,-6 0 0,6 0 0,-6-3 0,6 2 0,-6-3 0,7 4 0,-8 0 0,8 0 0,-8 0 0,8 0 0,-8 0 0,4 0 0,3 0 0,-5 0 0,5 0 0,-8 0 0,1 0 0,0 0 0,0 0 0,0 0 0,0 0 0,-1 0 0,1 0 0,0 0 0,0 0 0,0 0 0,-1 0 0,1 0 0,0 0 0,0 0 0,0 0 0,-1 0 0,1 0 0,0 0 0,0 0 0,0 0 0,0 0 0,-1 0 0,1 0 0,0 0 0,0 0 0,3 0 0,-2 0 0,3 0 0,-1 0 0,-2 0 0,2 0 0,-3 0 0,0 0 0,-1 0 0,1 0 0,0 0 0,0 0 0,0 0 0,-1 0 0,1 0 0,0 0 0,0 0 0,0 0 0,-1 0 0,1 0 0,0 0 0,0 0 0,0 0 0,-1 0 0,1 0 0,0 0 0,0 0 0,0 0 0,-1 0 0,1 0 0,0 0 0,0 0 0,0 0 0,-1 0 0,1 0 0,4 0 0,0 0 0,1 0 0,2 0 0,-6 0 0,6 0 0,-6 0 0,6 0 0,-6 0 0,3 0 0,-1 0 0,-2 0 0,6 0 0,-6-3 0,3 2 0,-1-2 0,-2 3 0,6 0 0,-6 0 0,2-4 0,-3 3 0,4-2 0,-3 3 0,6 0 0,-3 0 0,5 0 0,3 0 0,-10 0 0,1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0T09:23:17.935"/>
    </inkml:context>
    <inkml:brush xml:id="br0">
      <inkml:brushProperty name="width" value="0.2" units="cm"/>
      <inkml:brushProperty name="height" value="0.2" units="cm"/>
      <inkml:brushProperty name="color" value="#FF4E00"/>
      <inkml:brushProperty name="inkEffects" value="rainbow"/>
      <inkml:brushProperty name="anchorX" value="-99736.05469"/>
      <inkml:brushProperty name="anchorY" value="-56936.05859"/>
      <inkml:brushProperty name="scaleFactor" value="0.5"/>
    </inkml:brush>
  </inkml:definitions>
  <inkml:trace contextRef="#ctx0" brushRef="#br0">189 1 24575,'0'93'0,"0"-20"0,0-11 0,0 3-1186,0 33 1186,0-47 0,0 0 0,0 6 0,0 1 0,0 0 0,0 0 0,0-1 0,0-1 0,0-2 0,0 0 0,0-4 0,0 1 0,0 2 0,0 0 0,0 42 0,0-43 0,0 1 0,0 43 0,0 3 0,0 1 0,0-5 0,-5-45 0,0 0 0,3 44 0,-7-22 387,4 5-387,0-13 197,-1 0-197,-3 4 0,4-11 0,0-1 602,-4-4-602,8 3 0,-7-8 0,3 8 0,0-8 0,-4 4 0,8-6 0,-7 1 0,7 0 0,-7-5 0,3 3 0,0-8 0,-3 9 0,7-9 0,-7 9 0,7-9 0,-7 9 0,7-9 0,-7 8 0,7-7 0,-8 7 0,8-8 0,-3 9 0,0-4 0,3 4 0,-3 1 0,0-5 0,3 3 0,-3-7 0,4 3 0,0-5 0,0 0 0,0 0 0,0 1 0,0-1 0,0 0 0,0 0 0,0 0 0,0 0 0,0-4 0,0 3 0,0-7 0,0 3 0,0-5 0,0-4 0,0 4 0,0-4 0,0 0 0,0 4 0,0-8 0,0 3 0,0-4 0,0 5 0,0-4 0,0 3 0,0 8 0,0-5 0,0 10 0,0-8 0,0 5 0,0-4 0,0 8 0,0-3 0,0 4 0,0-4 0,0 3 0,0-3 0,0 0 0,0 3 0,0-3 0,0 0 0,0 3 0,0-8 0,0 4 0,0 0 0,0-4 0,0 4 0,0 0 0,0-4 0,4 9 0,1-9 0,0 4 0,2 0 0,-2 7 0,4-4 0,-1 4 0,-3-16 0,2-4 0,-6-2 0,6-6 0,-6 2 0,2-3 0,1 0 0,-3 13 0,2 17 0,-3 7 0,-4 21 0,-6-13 0,-1 14 0,-2-9 0,3-6 0,5-7 0,-3-10 0,7-8 0,-3-2 0,4-13 0,0 3 0,0 11 0,0 12 0,0 9 0,0-1 0,0-10 0,0-11 0,0-4 0,0-5 0,0-4 0,0 0 0,0-4 0,0 0 0,0-1 0,0 1 0,0-1 0,0 1 0,0 0 0,0 7 0,0 3 0,4 12 0,1 1 0,4 4 0,-1 0 0,1 0 0,0-8 0,4 11 0,-4-19 0,3 7 0,-7-11 0,2-6 0,-6 2 0,2-3 0,1-4 0,-4 3 0,7-2 0,-2 2 0,2 1 0,1 0 0,0 4 0,4-4 0,0 8 0,5-7 0,-1 6 0,-4-6 0,4 3 0,-4-4 0,4 0 0,1 0 0,-1 0 0,0 0 0,0 0 0,-3 0 0,2-4 0,-6 3 0,6-6 0,-6 3 0,3-4 0,-5 0 0,1 0 0,0 3 0,0-2 0,-1 2 0,1 1 0,8-4 0,-3 4 0,12 0 0,-4-3 0,0 2 0,4-3 0,-8 4 0,3-3 0,-3 2 0,-1-3 0,-4 4 0,4-3 0,-8 2 0,8-3 0,-7 4 0,2-3 0,-3 2 0,0-3 0,-1 0 0,1 4 0,0-4 0,0 4 0,0-4 0,3 3 0,6-2 0,4 3 0,4 0 0,-3-3 0,7 2 0,-7-3 0,12 0 0,-7 4 0,7-3 0,-8 3 0,8-4 0,-7 4 0,3-4 0,-1 4 0,-6-4 0,6 4 0,-8-3 0,0 3 0,4-1 0,-8-2 0,3 7 0,1-7 0,-4 2 0,3 1 0,1-3 0,-4 6 0,3-6 0,-4 6 0,5-6 0,-4 6 0,7-2 0,-2 3 0,3-3 0,1 2 0,3-6 0,-2 3 0,7 0 0,-7-3 0,7 3 0,-8-4 0,8 0 0,-7 0 0,7 3 0,-8-2 0,4 3 0,0-4 0,-4 0 0,8 0 0,-7 0 0,3 0 0,-9 0 0,4 0 0,-4 0 0,4 0 0,-3 0 0,2 0 0,-3-4 0,9-1 0,-3-3 0,7-1 0,-3 0 0,4 0 0,0-3 0,5 6 0,-4-6 0,4 7 0,6-8 0,-7 7 0,3-5 0,-13 10 0,-3-7 0,-1 7 0,1-3 0,-5 1 0,4 2 0,-8-7 0,7 8 0,-7-4 0,4 4 0,-5 0 0,0 0 0,5 0 0,-4 0 0,7 0 0,-2 0 0,3 0 0,5 0 0,1 0 0,0 0 0,3-4 0,-4 3 0,6-3 0,-1 4 0,0 0 0,0 0 0,0 0 0,0 0 0,-4 0 0,19 0 0,-20 0 0,16 0 0,-21 0 0,1 0 0,3 0 0,-2 0 0,3-4 0,-1 3 0,-2-2 0,3 3 0,0-4 0,-4 3 0,8-3 0,-3 0 0,4 3 0,0-7 0,1 3 0,-1-8 0,5 3 0,-4-3 0,8 4 0,-7 0 0,7 0 0,-7 0 0,3 0 0,-5 0 0,-4 0 0,3 4 0,-12 1 0,3 1 0,-9 2 0,-3-3 0,-2 4 0,-3 0 0,0 0 0,0 0 0,-1 0 0,5 0 0,9 0 0,1 0 0,17 0 0,-7 0 0,12 0 0,-3 0 0,5 0 0,0 0 0,-1 0 0,-4 0 0,-1 0 0,-5 0 0,1 0 0,-5 0 0,3 0 0,-8 0 0,4 4 0,0-3 0,-4 3 0,4-4 0,-9 0 0,0 0 0,-5 0 0,-4 0 0,0 0 0,-4 0 0,-1 0 0,1 0 0,-3 3 0,-2 1 0,0 1 0,-2 1 0,13-5 0,-4 3 0,9-4 0,-3 3 0,0 2 0,0 3 0,5-4 0,-4 3 0,3-6 0,1 7 0,-4-4 0,7 4 0,-6 1 0,6-1 0,-7 0 0,8 0 0,-4 1 0,4-1 0,1 1 0,-1-1 0,1 0 0,-1 5 0,5-4 0,-4 3 0,4-3 0,0 3 0,-4-2 0,8 3 0,-3-1 0,0-2 0,3 2 0,-7-3 0,7 0 0,-8-1 0,8 1 0,-7-1 0,3-3 0,-5-1 0,-4-1 0,0-2 0,-5 3 0,0-4 0,-3 0 0,2 0 0,-6 0 0,6 0 0,-6 0 0,6 0 0,-2 0 0,3 0 0,0 0 0,4 0 0,2 0 0,3 0 0,5 0 0,-4 0 0,4 0 0,0 0 0,-4 0 0,9 0 0,-9-4 0,8 3 0,-7-7 0,18 0 0,-11-2 0,8-2 0,-17 7 0,0-3 0,-4 7 0,1-6 0,-2 6 0,-4-3 0,0 1 0,1 2 0,-5-3 0,3 4 0,-6 0 0,3-4 0,-4 4 0,-1-4 0,1 4 0,4 0 0,-4 0 0,-3 0 0,11 0 0,4 0 0,20 4 0,0-3 0,5 3 0,-4 0 0,4-3 0,1 3 0,-1-4 0,6 0 0,-4 4 0,8-3 0,-8 3 0,8-4 0,-8 0 0,9 0 0,-9 0 0,8 0 0,-8 0 0,19 0 0,-21 0 0,20 0 0,-18 0 0,9 0 0,6 0 0,-4 0 0,4 0 0,-6 0 0,1 0 0,0 0 0,-5 0 0,3 0 0,-8 0 0,19 0 0,-26 0 0,24 0 0,-21 0 0,9 0 0,-2 0 0,1 0 0,-4 0 0,3 0 0,-9 0 0,3 0 0,-3 0 0,0 0 0,-1 0 0,0 0 0,-4 0 0,4 0 0,-5 0 0,5 0 0,-4 0 0,9 0 0,-4 0 0,0 0 0,3 0 0,-3 0 0,0 0 0,10 0 0,-17 0 0,3 0 0,-17 0 0,-7 0 0,2 0 0,-6 0 0,6 4 0,-6-3 0,6 6 0,-6-3 0,6 4 0,-2 0 0,3 0 0,0-3 0,0 2 0,1-6 0,-1 2 0,4-3 0,1 0 0,5 0 0,-1 0 0,1 0 0,-1 0 0,0 0 0,1 0 0,-1 0 0,1 0 0,-5 0 0,4 0 0,-8 0 0,3 0 0,4 0 0,-6 0 0,5 0 0,-7 0 0,-3 0 0,2 0 0,-2 0 0,-1 0 0,3 0 0,-6 0 0,7 0 0,-8 0 0,4 0 0,-4 0 0,-1 0 0,1 0 0,3 0 0,-2 0 0,6 0 0,-3 0 0,8 0 0,-2 0 0,6-3 0,2 2 0,0-7 0,0 7 0,-6-6 0,-8 6 0,-1-3 0,-3 4 0,0 0 0,0 0 0,0 0 0,-1 0 0,1 0 0,0 0 0,-1 0 0,1-3 0,4 2 0,4-7 0,6 0 0,3-2 0,5-6 0,5 6 0,2-7 0,7 7 0,-3-7 0,0 3 0,3-4 0,-3-4 0,1-2 0,2 1 0,-6-4 0,2 8 0,-4-3 0,-6 5 0,0 3 0,-4 2 0,-5 7 0,-4-2 0,-6 6 0,-3-2 0,0 3 0,0 0 0,-1 0 0,1 0 0,0 0 0,-1 0 0,1 0 0,0 0 0,0 0 0,-1 0 0,1 0 0,0 0 0,4 0 0,0 0 0,4 0 0,5 0 0,0 0 0,4 0 0,1 0 0,-5-4 0,4-1 0,-4 1 0,4-4 0,1 3 0,-1-7 0,1 2 0,-5-2 0,4-4 0,1 1 0,1-10 0,13-8 0,-6-5 0,14-11 0,-14 11 0,7-8 0,-8 8 0,4-9 0,0 5 0,-4 0 0,-2 10 0,-8 2 0,-2 8 0,-4 1 0,-5 9 0,0-4 0,-4 7 0,-1-2 0,-2 3 0,-2 0 0,-3 0 0,0 0 0,0-4 0,4 4 0,-4-4 0,7 4 0,-6 0 0,6 0 0,-6 0 0,6 0 0,-6 0 0,2-3 0,-3 2 0,4-7 0,-3 7 0,6-6 0,-6 2 0,3-3 0,-1 0 0,-2-5 0,6 0 0,-6-1 0,7-2 0,-7 2 0,6-3 0,-2-1 0,0 1 0,-2-1 0,1 1 0,-3-1 0,3 0 0,-4 5 0,0 1 0,0 3 0,0 1 0,0 3 0,0 2 0,0 3 0,0 0 0,3 3 0,-2-2 0,3 3 0,-4-4 0,0 0 0,0 1 0,3 2 0,-2-2 0,2 3 0,-3-4 0,4 0 0,-3 0 0,6 0 0,-7 0 0,7-3 0,-6 2 0,7-7 0,-4 4 0,4-5 0,-3 1 0,2-1 0,-3 1 0,4 0 0,0-1 0,0 1 0,0 0 0,0-1 0,1 1 0,-1 0 0,0-1 0,-4 5 0,3-4 0,-2 7 0,-1-2 0,3 3 0,-6 0 0,2 0 0,1 0 0,-3 0 0,6-4 0,-6 3 0,6-2 0,-6 3 0,2 0 0,1 4 0,-4-4 0,4 4 0,-4-4 0,0 0 0,3 0 0,-2 1 0,3-1 0,-4 0 0,3 0 0,-2 0 0,3-4 0,-1 3 0,-2-2 0,2 3 0,1-4 0,-3 3 0,2-3 0,1 8 0,-3-3 0,2 23 0,-3-11 0,0 16 0,0-13 0,0 0 0,0 3 0,0-9 0,0-20 0,0-3 0,0-19 0,0 11 0,0 2 0,0-7 0,4 3 0,1-5 0,3 5 0,1-3 0,0 8 0,-1-4 0,1 8 0,-5 2 0,3 3 0,-2 1 0,-1 0 0,3 3 0,-6-2 0,6 2 0,-2 0 0,3-2 0,-4 2 0,3-3 0,-2 0 0,3-1 0,0 1 0,0-5 0,4 4 0,-3-3 0,3-1 0,-4 4 0,0-4 0,0 9 0,0-4 0,0 7 0,0-2 0,0 6 0,0 2 0,-4-1 0,3 3 0,-3-2 0,4 3 0,0 0 0,-1 0 0,1-4 0,0 0 0,3-4 0,2-4 0,3-1 0,4-3 0,2-5 0,4 3 0,5-8 0,-4 3 0,7 0 0,-2 2 0,-2 3 0,5 0 0,-4 1 0,-1 0 0,5 3 0,-5-3 0,1 8 0,-1-4 0,-5 4 0,5 1 0,-3-1 0,2 0 0,-3 1 0,-1-1 0,1 1 0,-1 3 0,1-3 0,-1 4 0,0-5 0,1 0 0,-1 5 0,1-4 0,-1 3 0,0-3 0,1-1 0,-5 1 0,4-1 0,-4 5 0,0-4 0,4 4 0,-4-1 0,0-2 0,4 2 0,-4 0 0,1-2 0,2 6 0,2-7 0,0 7 0,4-6 0,-5 6 0,5-7 0,-3 3 0,7 0 0,-8-2 0,4 2 0,-5-4 0,1 1 0,-5-1 0,4 5 0,-8-4 0,7 4 0,-6-5 0,2 1 0,0 0 0,-3-1 0,15 1 0,-13 0 0,13 0 0,-15-1 0,7 1 0,-6 0 0,6-1 0,-7 4 0,8-2 0,-4 2 0,0 0 0,4-2 0,-4 2 0,5 0 0,-1-2 0,0 2 0,1 0 0,-5-2 0,4 6 0,-8-7 0,3 8 0,1-4 0,-4 0 0,3 3 0,0-2 0,-2-1 0,2 3 0,-4-6 0,5 6 0,-4-3 0,3 4 0,-3 0 0,10-3 0,-8 2 0,13-7 0,-11 7 0,5-2 0,-1 3 0,0-4 0,5 3 0,1-3 0,0 0 0,3 3 0,-3-3 0,0 1 0,3 2 0,-8-3 0,4 4 0,-5 0 0,1-4 0,-5 3 0,3-3 0,-6 4 0,2 0 0,-7 0 0,2 0 0,-3 0 0,1 0 0,2 0 0,-6 0 0,6 0 0,-2 0 0,-1 0 0,3 0 0,-2 0 0,3 0 0,8 0 0,-6 0 0,5 0 0,-7 0 0,1 0 0,-1 0 0,0 0 0,0 0 0,-3 0 0,2 0 0,-6 0 0,3 0 0,-5 0 0,1 0 0,-3 0 0,-2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0T09:23:19.966"/>
    </inkml:context>
    <inkml:brush xml:id="br0">
      <inkml:brushProperty name="width" value="0.2" units="cm"/>
      <inkml:brushProperty name="height" value="0.2" units="cm"/>
      <inkml:brushProperty name="color" value="#FF4E00"/>
      <inkml:brushProperty name="inkEffects" value="rainbow"/>
      <inkml:brushProperty name="anchorX" value="-121943.07031"/>
      <inkml:brushProperty name="anchorY" value="-68302.4375"/>
      <inkml:brushProperty name="scaleFactor" value="0.5"/>
    </inkml:brush>
  </inkml:definitions>
  <inkml:trace contextRef="#ctx0" brushRef="#br0">0 50 24575,'20'0'0,"-5"0"0,-3 0 0,-1 0 0,2 0 0,3 0 0,0 0 0,4 0 0,-2 0 0,6 0 0,-7 0 0,12 0 0,-11 0 0,11 0 0,-3 0 0,0 0 0,4 0 0,-4 0 0,-1 0 0,0 0 0,1 0 0,-1 0 0,5 0 0,-3 0 0,2 0 0,-3 0 0,-1 0 0,1 0 0,-1 0 0,0 0 0,1 0 0,-1 0 0,1 0 0,-1 0 0,-4 0 0,4 0 0,-4 0 0,9 0 0,-8 0 0,7 0 0,-3 0 0,0-3 0,0 2 0,-2-3 0,-2 0 0,3 3 0,0-7 0,1 8 0,-5-8 0,-1 7 0,-4-6 0,5 6 0,-8-3 0,7 4 0,-12 0 0,4 0 0,-4-3 0,-1 2 0,5-3 0,-4 4 0,4 0 0,-5 0 0,25 0 0,-6 0 0,30 0 0,-4 0 0,6 0 0,4 0 0,-5 0 0,-6 0 0,0 0 0,-6 0 0,1 0 0,-1 0 0,-4 0 0,4 0 0,-4 0 0,4 0 0,1 0 0,-1 0 0,1 0 0,5 0 0,-5 0 0,10 0 0,-9 0 0,8 0 0,-8 0 0,3 0 0,-4 0 0,-1 0 0,1 0 0,0 0 0,-5 0 0,3 0 0,-3 0 0,0 0 0,4 0 0,-4 0 0,4 0 0,-4 0 0,4 0 0,-9 4 0,8-3 0,-7 7 0,3-7 0,-5 7 0,-4-7 0,3 7 0,-3-3 0,4 3 0,0 1 0,5 0 0,-4 0 0,4 0 0,0 0 0,-4 0 0,9 0 0,-4-1 0,0 1 0,3 0 0,-7 0 0,7 0 0,-12-4 0,7 3 0,-8-3 0,-1 0 0,0 3 0,-4-7 0,-5 6 0,-1-6 0,-3 2 0,2-3 0,-2 0 0,3 0 0,-7 0 0,2 0 0,-3 0 0,5 0 0,3 0 0,-3 0 0,8 0 0,0 0 0,2 0 0,3 0 0,-1 0 0,2 0 0,9-4 0,-3-1 0,2-4 0,-4 0 0,1 5 0,-1-4 0,0 3 0,0-4 0,-4 4 0,-1-3 0,-5 3 0,1 1 0,-1-4 0,-4 7 0,0-6 0,-5 6 0,0-3 0,-3 0 0,2 4 0,-3-4 0,4 4 0,-3 0 0,2 0 0,-6 0 0,2 0 0,1 0 0,-3-3 0,-1 2 0,-5-3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0T09:23:27.974"/>
    </inkml:context>
    <inkml:brush xml:id="br0">
      <inkml:brushProperty name="width" value="0.2" units="cm"/>
      <inkml:brushProperty name="height" value="0.2" units="cm"/>
      <inkml:brushProperty name="color" value="#FF4E00"/>
      <inkml:brushProperty name="inkEffects" value="rainbow"/>
      <inkml:brushProperty name="anchorX" value="-149278.20313"/>
      <inkml:brushProperty name="anchorY" value="-79700.5625"/>
      <inkml:brushProperty name="scaleFactor" value="0.5"/>
    </inkml:brush>
  </inkml:definitions>
  <inkml:trace contextRef="#ctx0" brushRef="#br0">10958 4339 24575,'30'-5'0,"-2"2"0,-16 3 0,3 0 0,-2 0 0,19 0 0,-13 0 0,26 0 0,-26 0 0,10 0 0,-13 0 0,5 0 0,-4 0 0,7 0 0,-6 0 0,2 0 0,-4 0 0,1 0 0,-1 0 0,0 0 0,0 0 0,1 0 0,-1 0 0,4 0 0,-6 0 0,9 0 0,-5 0 0,3 0 0,3 0 0,-2 0 0,8 0 0,0 0 0,1 0 0,8-9 0,-7 3 0,8-7 0,0 4 0,-4 0 0,4-4 0,-5 4 0,5-4 0,-8 4 0,7 0 0,-8 0 0,4 0 0,-4 0 0,3 0 0,-3 1 0,4-1 0,0 0 0,0 0 0,0 0 0,5 4 0,1-3 0,5 3 0,4 0 0,-3 1 0,4 0 0,-1 3 0,-3-3 0,3 4 0,1 0 0,-5 0 0,5 0 0,-10 0 0,3 0 0,-3-4 0,0 3 0,4-3 0,-9 4 0,-1 0 0,-5 0 0,-4 0 0,-5 0 0,6 0 0,-8 0 0,4 0 0,-10 0 0,-2 0 0,1 0 0,-4 0 0,4 0 0,-4 0 0,0 0 0,3 3 0,-2-2 0,2 3 0,1-1 0,1-2 0,3 6 0,-4-6 0,4 3 0,-4-4 0,4 3 0,1-2 0,-5 3 0,3-4 0,-2 0 0,-1 3 0,4-2 0,-4 3 0,4-4 0,-3 3 0,2-2 0,1 6 0,1-6 0,-1 2 0,0-3 0,-4 0 0,1 0 0,2 4 0,-3-3 0,1 2 0,2-3 0,-2 0 0,3 0 0,0 0 0,0 0 0,1 0 0,-1 4 0,4-3 0,-2 2 0,2-3 0,0 0 0,-3 0 0,8 0 0,-8 0 0,3 0 0,-3 0 0,3 0 0,-3 4 0,4-3 0,-5 2 0,0-3 0,-3 0 0,2 0 0,-3 0 0,1 0 0,2 0 0,-2 0 0,10 0 0,-8 0 0,7 0 0,-9 0 0,3 0 0,0 0 0,-3 0 0,2 0 0,-3 0 0,5 0 0,-1 0 0,0 0 0,0 0 0,1 0 0,-1 0 0,0 0 0,0 0 0,1 0 0,-1 0 0,0 0 0,0 0 0,1 0 0,-1-3 0,-4-2 0,4 1 0,-4-3 0,8 2 0,1 1 0,0-4 0,3 4 0,-2-1 0,3-2 0,1 6 0,-1-7 0,0 7 0,5-3 0,-3 0 0,7 0 0,-3-1 0,4-3 0,0 7 0,5-7 0,11 2 0,-7 1 0,10-3 0,-8 7 0,1-7 0,8 2 0,-8-3 0,4 0 0,-6 0 0,-4 0 0,-1-4 0,-4 3 0,-6-7 0,5 7 0,-5-6 0,1 2 0,3-3 0,-3 3 0,4-3 0,-4 4 0,3-1 0,-7-2 0,7 2 0,-7-3 0,3-5 0,-5 4 0,2-7 0,-1 2 0,0-3 0,-4 0 0,4-5 0,-3-1 0,0-4 0,-2 1 0,-3-5 0,0 3 0,0-8 0,-4 4 0,3 0 0,-7 1 0,3 5 0,-1-12 0,-2 9 0,-1-4 0,-6 7 0,-3 4 0,0-4 0,0 0 0,0 0 0,0-1 0,0 1 0,0 0 0,0-1 0,0 1 0,0 0 0,0-5 0,0 3 0,0-3 0,0 5 0,-4-1 0,0 1 0,-5 4 0,-4-3 0,3 7 0,-2 2 0,0 0 0,2 4 0,-6-5 0,7 0 0,-7 1 0,6-5 0,-6 3 0,6-7 0,-2 8 0,-1-9 0,3 4 0,-3-4 0,1-12 0,2 9 0,-3-4 0,4 12 0,1 8 0,-1-2 0,-2 6 0,1-2 0,-2 4 0,4-1 0,-4 5 0,3-4 0,-2 7 0,-1-6 0,3 6 0,-6-7 0,6 4 0,-7-1 0,7-2 0,-6 5 0,5-5 0,-1 6 0,3-3 0,-4 4 0,3-3 0,-3 2 0,4-3 0,0 4 0,-3 0 0,2 0 0,-3 0 0,4 0 0,0-4 0,0 3 0,-4-2 0,3-1 0,-10-8 0,6 2 0,-7-6 0,7 8 0,-3-1 0,4 1 0,-1-5 0,-3 4 0,3-7 0,0 2 0,-3 1 0,3-4 0,0 8 0,-3-8 0,7 8 0,-7-4 0,3 5 0,1 3 0,-4-2 0,4 2 0,-5-3 0,1-1 0,0 5 0,-1-4 0,1 4 0,3-1 0,-2-2 0,2 6 0,-7-3 0,7 4 0,-6 0 0,10 3 0,-3 2 0,1-1 0,2 3 0,-7-3 0,7 1 0,-6 2 0,2-2 0,-3-1 0,0 3 0,-1-3 0,1 4 0,0 0 0,-1 0 0,1 0 0,0 0 0,-1 0 0,1 0 0,-1 0 0,1 0 0,0-3 0,-5 2 0,4-6 0,-4 6 0,1-7 0,3 7 0,-4-3 0,1 4 0,2-3 0,-2 2 0,-1-3 0,0 0 0,-1 3 0,-2-2 0,2-1 0,-3 3 0,-1-7 0,-11 4 0,13-5 0,-12 4 0,15-2 0,-1 2 0,-2-3 0,6 0 0,-6 3 0,6-2 0,-2 2 0,4-3 0,-1-4 0,1 3 0,-5-3 0,4 4 0,-3-1 0,7 1 0,-2 0 0,2 0 0,-3 0 0,-1 0 0,-3-1 0,6 1 0,-9 0 0,9 0 0,-7-4 0,1 2 0,3-1 0,-15-5 0,8 5 0,-4-8 0,7 10 0,5-3 0,-5 3 0,4 1 0,-3-4 0,3 3 0,1-3 0,3 4 0,-2 0 0,2 0 0,-3 3 0,-1-2 0,5 3 0,-4-4 0,4 3 0,-5-2 0,5 2 0,-4 1 0,4-3 0,-1 2 0,-2 1 0,2-3 0,0 2 0,-2 1 0,6-3 0,-6 2 0,6 1 0,-3-3 0,0 2 0,4 1 0,-8-4 0,4 4 0,-1-1 0,-3-2 0,4 6 0,-1-3 0,-2 1 0,-5-2 0,5 1 0,-7-4 0,9 7 0,-3-2 0,-1-1 0,5 3 0,-4-2 0,7 3 0,-6 0 0,6 0 0,-6 0 0,6 0 0,-7 0 0,8 0 0,-8 0 0,3 0 0,-3 0 0,0 0 0,-1 0 0,1 0 0,0 0 0,-5 0 0,4 0 0,-8 3 0,8-2 0,-8 3 0,8-4 0,-8 4 0,8-3 0,-15 2 0,9-3 0,-10 0 0,12 0 0,-4 0 0,4 0 0,-5 0 0,1 0 0,-1 4 0,-4-3 0,4 3 0,-4 0 0,0 1 0,3-1 0,-7 4 0,7-3 0,-7 4 0,7-5 0,-2 4 0,-1-3 0,3 3 0,-3-3 0,5 3 0,-1-4 0,1 1 0,3 2 0,-2-6 0,2 7 0,1-8 0,-4 8 0,4-7 0,-1 3 0,-2-1 0,2-2 0,1 3 0,-4-4 0,4 0 0,-5 0 0,-11 0 0,9 0 0,-9 0 0,12 0 0,-5 4 0,8-3 0,-7 3 0,12-4 0,-3 0 0,-1 0 0,4 0 0,-4 0 0,5 0 0,0 0 0,-1 0 0,1 0 0,-1 0 0,1 0 0,-4 0 0,2 0 0,-6 0 0,6 0 0,-6 0 0,6 0 0,-6 0 0,2 0 0,-3 0 0,-1 0 0,5-4 0,-4 3 0,4-6 0,-1 6 0,-2-3 0,6 1 0,-2 2 0,4-7 0,-1 7 0,1-2 0,-1-1 0,5 0 0,-4-1 0,4-2 0,-1 6 0,-2-6 0,6 2 0,-3 1 0,4-3 0,-3 6 0,2-6 0,-3 6 0,4-6 0,-4 6 0,4-6 0,-8 6 0,3-6 0,-3 2 0,0-3 0,-1 4 0,1-4 0,0 4 0,-5-4 0,0-1 0,-1 4 0,-2-2 0,-9 6 0,4-3 0,-7 4 0,10-4 0,0 3 0,1-3 0,-1 4 0,5 0 0,-4 0 0,4 0 0,-1 0 0,-2 0 0,7 0 0,-8 0 0,8 0 0,-8 0 0,8 0 0,-8 0 0,4 0 0,-5 0 0,1 0 0,-1 4 0,-4 1 0,4 4 0,-9-1 0,9 1 0,-8 0 0,3-1 0,-20 5 0,7-3 0,-8 2 0,12-3 0,4 0 0,1 0 0,0 0 0,0-1 0,-1 1 0,5 0 0,-3 0 0,3-5 0,0 4 0,-3-7 0,7 6 0,-3-6 0,0 3 0,4 0 0,-9-3 0,9 6 0,-4-6 0,5 7 0,-1-7 0,1 6 0,-1-2 0,0 3 0,1 1 0,-1-5 0,5 4 0,-4-7 0,4 6 0,-5-6 0,-3 3 0,2-4 0,-19 0 0,17 0 0,-12 0 0,15 0 0,1 0 0,-1 0 0,1 0 0,-1 0 0,0 0 0,1 0 0,-1 0 0,5 0 0,-4-4 0,4-1 0,-1-3 0,-2-1 0,7 1 0,-8-1 0,8 1 0,-8 0 0,4-1 0,-1 1 0,-2-1 0,6-2 0,-6 1 0,2-6 0,1 7 0,0-7 0,1 7 0,3-7 0,-8 7 0,8-7 0,-4 4 0,1-1 0,-5-6 0,3 5 0,-2-3 0,8 6 0,3-1 0,-2 3 0,6-3 0,-7 4 0,7 0 0,-2 0 0,3 0 0,0 0 0,-4 0 0,3 0 0,-2 3 0,3-2 0,0 3 0,-4-4 0,3 0 0,-6 3 0,6-2 0,-7 6 0,8-6 0,-8 6 0,3-6 0,-3 6 0,0-6 0,-1 6 0,1-2 0,0-1 0,-1 3 0,-3-3 0,-5 1 0,3-2 0,-2 1 0,4 0 0,2 0 0,-2 3 0,7-6 0,-2 6 0,2-2 0,-3-1 0,-1 3 0,1-2 0,3-1 0,-2 3 0,6-2 0,-6 3 0,6 0 0,-7-4 0,8 3 0,-8-2 0,3 3 0,1 0 0,-4 0 0,4 0 0,-5 0 0,1 0 0,3 0 0,-2 0 0,-2 0 0,0 0 0,-4 0 0,5 0 0,-4 0 0,2 0 0,-2 0 0,7 0 0,-10 0 0,0 0 0,-17 0 0,-2 0 0,-3 0 0,-1 0 0,-5 0 0,4 0 0,-8 0 0,8 0 0,-4 0 0,-10 0 0,16 0 0,-21 0 0,19 0 0,-9 0 0,-1 0 0,0 0 0,1 0 0,-6 0 0,4 0 0,-4 0 0,5 0 0,-5 0 0,9 0 0,-7 0 0,8-5 0,-5 4 0,5-7 0,-3 7 0,8-7 0,-4 7 0,0-8 0,4 4 0,-13 0 0,21-3 0,-20 3 0,21 0 0,-13-3 0,6 7 0,-1-7 0,0 7 0,-15-8 0,16 8 0,-25-4 0,21 5 0,-8 0 0,2 0 0,3 0 0,-10 0 0,4 0 0,1 0 0,-24 0 0,28 0 0,-23 0 0,30 0 0,1 0 0,-1 0 0,0 0 0,1 0 0,-6 0 0,4 0 0,-3 0 0,4 0 0,0 0 0,-5 0 0,4 0 0,-3 0 0,-1 0 0,4 0 0,-19 0 0,11 0 0,-17 5 0,14 0 0,-10 5 0,5-1 0,-6 1 0,11-1 0,-8 1 0,13 3 0,-9-2 0,5 2 0,0-3 0,5-1 0,-3 0 0,8-4 0,-4 4 0,6-4 0,-26 4 0,19 0 0,-19-4 0,25 3 0,0-7 0,0 7 0,5-7 0,-3 7 0,7-7 0,-3 3 0,0-4 0,4 0 0,0 0 0,2 4 0,3-3 0,-4 3 0,-1-4 0,5 4 0,-3-4 0,3 8 0,-4-3 0,0 4 0,-1 0 0,1-1 0,0 1 0,-5 0 0,3 0 0,-7 4 0,3-3 0,0 7 0,-4-3 0,4 4 0,-4-4 0,-6-1 0,-12 4 0,4-6 0,-4 6 0,13-12 0,4 3 0,0-7 0,1 7 0,-1-7 0,0 7 0,5-7 0,1 7 0,5-7 0,-1 7 0,1-7 0,4 3 0,-3-4 0,3 0 0,-5 0 0,1 0 0,0 0 0,0 0 0,4 4 0,-3-3 0,7 3 0,-7-1 0,11-2 0,-5 7 0,10-4 0,-2 1 0,4 2 0,-1-2 0,1-1 0,3 3 0,1-6 0,5 6 0,-5-6 0,-1 6 0,1-6 0,4 6 0,1-6 0,2 2 0,-2-3 0,2 4 0,-2-4 0,3 4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0T09:23:32.198"/>
    </inkml:context>
    <inkml:brush xml:id="br0">
      <inkml:brushProperty name="width" value="0.2" units="cm"/>
      <inkml:brushProperty name="height" value="0.2" units="cm"/>
      <inkml:brushProperty name="color" value="#FF4E00"/>
      <inkml:brushProperty name="inkEffects" value="rainbow"/>
      <inkml:brushProperty name="anchorX" value="-175973.39063"/>
      <inkml:brushProperty name="anchorY" value="-89853.36719"/>
      <inkml:brushProperty name="scaleFactor" value="0.5"/>
    </inkml:brush>
  </inkml:definitions>
  <inkml:trace contextRef="#ctx0" brushRef="#br0">6680 0 24575,'-52'0'0,"11"0"0,-18 0 0,4 0 0,16 0 0,-31 0 0,34 0 0,-28 0 0,21 0 0,-9 0 0,2 0 0,4 0 0,0 0 0,5 0 0,1 0 0,5 0 0,4 0 0,-3 0 0,11 0 0,-6 0 0,8 0 0,-5 0 0,5 0 0,-4 0 0,8 0 0,-3 0 0,3 0 0,1 0 0,0 0 0,-1 0 0,1 0 0,-1 0 0,1 0 0,0 0 0,-1 0 0,-3 4 0,2 0 0,-10 1 0,9-1 0,-10-1 0,8-2 0,-9 3 0,3-4 0,-3 0 0,5 4 0,-1-3 0,1 2 0,-5 1 0,3-3 0,-7 3 0,7 0 0,-7-3 0,3 7 0,-4-7 0,-5 7 0,4-4 0,-9 1 0,9 3 0,-9-7 0,4 7 0,-5-7 0,1 7 0,3-7 0,-2 3 0,3-4 0,-1 0 0,3 4 0,3-3 0,-4 3 0,4-4 0,-9 0 0,9 0 0,-9 0 0,9 0 0,-8 0 0,2 0 0,1 0 0,-3 0 0,7 0 0,-7 0 0,-8 0 0,8 0 0,-7 0 0,15 0 0,1 0 0,0-4 0,-1-1 0,-4 0 0,-1-3 0,-9 7 0,7-3 0,-6 4 0,3 0 0,-1 0 0,-4 0 0,0 0 0,4 0 0,1 0 0,6 0 0,5 0 0,0 0 0,4 0 0,1 0 0,4 0 0,5 0 0,0 0 0,1 0 0,6 0 0,-5 0 0,10 0 0,-3 0 0,4 0 0,0 0 0,1 0 0,-1 0 0,0 0 0,0 0 0,1-3 0,-1-2 0,0 1 0,-4-3 0,-1 6 0,-7-7 0,-2 7 0,-3-6 0,-5 6 0,-1-3 0,-4 0 0,-1 3 0,-3-3 0,2 4 0,-3 0 0,5 0 0,0-4 0,-1 3 0,1-3 0,4 4 0,-3 0 0,7 0 0,-3 0 0,5 0 0,-1 0 0,0 0 0,5 0 0,-4-4 0,8 3 0,-7-3 0,2 4 0,1 0 0,-4 0 0,4 0 0,-1 0 0,-2 0 0,2 0 0,-3 0 0,-1 0 0,5 0 0,-4 0 0,4 0 0,-5 0 0,5 0 0,-4 0 0,8 0 0,-8 0 0,8 0 0,-4 0 0,5 0 0,-4 0 0,2 0 0,-2 0 0,3 0 0,-10 0 0,8 0 0,-9 4 0,11-3 0,-3 3 0,3-4 0,-8 3 0,8-2 0,-8 3 0,4-4 0,-5 0 0,5 0 0,-4 4 0,4-3 0,-5 2 0,5-3 0,-4 0 0,4 0 0,-5 0 0,1 0 0,3 0 0,-2 0 0,6 0 0,-6 0 0,6 0 0,-2 0 0,-1 0 0,4 0 0,-3 0 0,-1 0 0,4 0 0,-4 0 0,5 0 0,0 0 0,-8 0 0,6 0 0,-2 0 0,4 0 0,4 0 0,-5 0 0,5 0 0,-4 0 0,7 0 0,-6 0 0,6 0 0,-6 0 0,6 0 0,-7 0 0,8 0 0,-4 0 0,0 0 0,0 0 0,-1 4 0,1-3 0,1 2 0,-2-3 0,0 0 0,-2 0 0,2 0 0,1 0 0,-4 0 0,4 0 0,-5 0 0,1 0 0,3 0 0,-2 0 0,-1 0 0,-2 4 0,-2-3 0,8 2 0,-4-3 0,8 0 0,-4 0 0,0 0 0,3 0 0,-2 0 0,3 0 0,0 0 0,0 0 0,0 0 0,0 0 0,0 0 0,4 4 0,-3-4 0,3 4 0,-4-4 0,-7 0 0,2 3 0,-6 2 0,6 3 0,-2-4 0,9 0 0,-1-4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0T09:23:32.908"/>
    </inkml:context>
    <inkml:brush xml:id="br0">
      <inkml:brushProperty name="width" value="0.2" units="cm"/>
      <inkml:brushProperty name="height" value="0.2" units="cm"/>
      <inkml:brushProperty name="color" value="#FF4E00"/>
      <inkml:brushProperty name="inkEffects" value="rainbow"/>
      <inkml:brushProperty name="anchorX" value="-183531.5"/>
      <inkml:brushProperty name="anchorY" value="-95039.15625"/>
      <inkml:brushProperty name="scaleFactor" value="0.5"/>
    </inkml:brush>
  </inkml:definitions>
  <inkml:trace contextRef="#ctx0" brushRef="#br0">87 9 24575,'-17'0'0,"2"0"0,7 0 0,1 0 0,-1 0 0,0 0 0,1 0 0,2-4 0,-2 3 0,3-2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0T11:51:16.265"/>
    </inkml:context>
    <inkml:brush xml:id="br0">
      <inkml:brushProperty name="width" value="0.05" units="cm"/>
      <inkml:brushProperty name="height" value="0.05" units="cm"/>
      <inkml:brushProperty name="color" value="#CC912C"/>
      <inkml:brushProperty name="inkEffects" value="gold"/>
      <inkml:brushProperty name="anchorX" value="-7470.7998"/>
      <inkml:brushProperty name="anchorY" value="-15234.1709"/>
      <inkml:brushProperty name="scaleFactor" value="0.5"/>
    </inkml:brush>
  </inkml:definitions>
  <inkml:trace contextRef="#ctx0" brushRef="#br0">2124 1096 24575,'-44'0'0,"-5"0"0,-15 0 0,8 0 0,-8 0 0,-26 0 0,-3 0 0,10 0 0,0 0-756,-15 0 1,5 0 755,-7 0 0,7 0 0,5-9 91,1 6-91,6-6 0,16 5 0,-6-1 0,12-5 0,-9 1 0,4-1 1128,2-4-1128,11 4 292,0-8-292,5 4 0,5 0 0,6-3 0,5 3 0,4-3 0,1 4 0,3-3 0,5 3 0,2-3 0,6 3 0,-3-2 0,4 6 0,0-6 0,0 6 0,0-3 0,4 0 0,-4 3 0,4-6 0,0 6 0,-4-6 0,7 2 0,-6-3 0,6-1 0,-3 1 0,1 0 0,2-1 0,-3 5 0,4-4 0,-3 4 0,2-1 0,-3 1 0,4 4 0,0 0 0,0 0 0,0 1 0,0-1 0,0 0 0,0 0 0,0 0 0,0 0 0,4 0 0,0 0 0,4-4 0,0 4 0,0-8 0,3 7 0,-2-6 0,7 2 0,-4-3 0,4-1 0,1 1 0,-1 3 0,0-2 0,0 6 0,1-7 0,-1 7 0,0-7 0,0 7 0,1-2 0,-1 2 0,0-2 0,5 1 0,-4-2 0,3 4 0,-4 0 0,5 0 0,-4 3 0,7-3 0,-2 4 0,3-5 0,1 4 0,-1-2 0,5 2 0,1-4 0,15-4 0,-8 7 0,9-5 0,-12 6 0,0-4 0,0 0 0,0 4 0,1-3 0,-1 3 0,0 0 0,0-3 0,0 3 0,1 0 0,-1-3 0,5 7 0,-4-7 0,8 7 0,-8-7 0,9 7 0,-9-3 0,8 4 0,-7-3 0,3 2 0,-5-3 0,0 4 0,-4 0 0,3 0 0,-3-4 0,0 3 0,3-3 0,-8 4 0,8 0 0,2 0 0,0 0 0,28 0 0,-22 0 0,22 0 0,-23 0 0,0 0 0,4 0 0,-9 0 0,0 0 0,-2 0 0,-8 0 0,4 0 0,-9 3 0,4 2 0,-8 3 0,3 0 0,1 0 0,-8 0 0,7 1 0,-8-1 0,4 0 0,1 3 0,-1-2 0,0 7 0,0-4 0,5 5 0,-4-4 0,3 2 0,1-2 0,-4 0 0,3 2 0,-4-2 0,1 0 0,-5-2 0,3-3 0,-2 7 0,-1-5 0,0 5 0,-5-7 0,-2 0 0,2 0 0,-6-1 0,6 1 0,-7 0 0,4 0 0,-4-1 0,3 1 0,-2 0 0,3 0 0,-4 0 0,0-1 0,0 1 0,0 0 0,0-1 0,0 1 0,0-1 0,0 1 0,0 0 0,0-1 0,0 1 0,0 0 0,0-1 0,0 1 0,0 0 0,0-1 0,0 1 0,0 0 0,-4 0 0,3-1 0,-6 1 0,6 0 0,-6 0 0,6 0 0,-6-4 0,6 3 0,-6-3 0,6 4 0,-6 0 0,3 0 0,0-1 0,-3 1 0,2 0 0,1 0 0,-3 0 0,2-1 0,-3 1 0,0 0 0,0 4 0,0-4 0,0 4 0,0-4 0,0 0 0,4 3 0,-3-2 0,3 2 0,-4-3 0,0 0 0,0 4 0,0-4 0,0 4 0,3-4 0,-2 0 0,3-1 0,-4 1 0,0 0 0,0 0 0,0 0 0,0-1 0,0 1 0,0 0 0,0 0 0,0 0 0,0 0 0,0-1 0,0 1 0,1 0 0,-1 0 0,0 0 0,0-1 0,0 1 0,0-3 0,0 2 0,-4-3 0,4 4 0,-4-1 0,4-2 0,0 2 0,0-3 0,0 0 0,0 3 0,-3-6 0,2 6 0,-3-6 0,4 6 0,0-6 0,0 6 0,0-6 0,-3 6 0,2-6 0,-3 2 0,1 1 0,2-3 0,-7 2 0,7-3 0,-6 4 0,6-3 0,-3 2 0,1-3 0,2 0 0,-3 0 0,0 0 0,4 0 0,-4 0 0,4 0 0,0 0 0,0 0 0,-3 0 0,2 0 0,-3 0 0,4 0 0,1 0 0,-1 0 0,0 0 0,0 0 0,4 0 0,0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0T13:03:52.582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0"/>
      <inkml:brushProperty name="anchorY" value="0"/>
      <inkml:brushProperty name="scaleFactor" value="0.5"/>
    </inkml:brush>
  </inkml:definitions>
  <inkml:trace contextRef="#ctx0" brushRef="#br0">1387 86 24575,'-91'19'0,"-1"0"0,1 1 0,0-1 0,-1 0 0,1 1 0,0-1 0,-10 7 0,-5 1 0,1 2 0,9 0 0,15 0 0,23-2 0,-1 32 0,19 0 0,9-4 0,21-26 0,-7 20 0,8-22 0,0-5 0,0 3 0,5-7 0,-4 3 0,7-4 0,-3 0 0,4-4 0,0-1 0,0-4 0,0 0 0,0 0 0,0 1 0,0-1 0,0 0 0,0 0 0,0 0 0,0 0 0,0 0 0,0 0 0,4 1 0,-3-1 0,2 0 0,1 0 0,0 0 0,1 0 0,-2 0 0,1-4 0,0 4 0,1-4 0,2 4 0,-2-3 0,3 2 0,0-2 0,0 3 0,0 0 0,0 0 0,0 0 0,4 4 0,6 1 0,4 5 0,4-1 0,6 6 0,0-4 0,6 8 0,3-3 0,-2 5 0,7-1 0,-7-4 0,7-1 0,-8 0 0,8-3 0,-7-1 0,-2-6 0,-2 0 0,-3-3 0,5 3 0,-1-4 0,1 0 0,4 1 0,-3-1 0,4 0 0,-1 0 0,2-3 0,4-2 0,0-4 0,1 0 0,-6 0 0,4 0 0,-3 0 0,0 0 0,-2 0 0,-4 0 0,-1 0 0,1 0 0,-5 0 0,3 0 0,-3-4 0,0-1 0,4-5 0,-9-2 0,9 1 0,-4-6 0,4 7 0,1-7 0,-1 2 0,1 1 0,0-3 0,-5 3 0,3-5 0,-3 1 0,5 0 0,0-5 0,-5 7 0,0-5 0,-1 2 0,-3 4 0,3-7 0,-4 9 0,-1-5 0,1 0 0,-1 0 0,5 0 0,-4 1 0,4-1 0,-5 0 0,1 4 0,-1-3 0,1 7 0,-5-6 0,-1 6 0,-4-2 0,0 0 0,-4 2 0,3-2 0,0 0 0,2-1 0,-1 0 0,-5 1 0,-4 3 0,-4 1 0,3 0 0,-6 0 0,3 0 0,-4 0 0,0-1 0,0 1 0,0-4 0,0-5 0,0-5 0,0-9 0,0-2 0,0-3 0,0-1 0,0 5 0,-4 1 0,-1 4 0,-8 1 0,3-1 0,-6 1 0,2 3 0,-4-2 0,-3 7 0,-2-9 0,-4 9 0,-5-9 0,4 8 0,-3-4 0,0 5 0,3 0 0,-3 0 0,5 4 0,-1-2 0,0 6 0,5-7 0,-8 7 0,11-2 0,-11 3 0,3 0 0,0 0 0,-9 0 0,9 0 0,-9 0 0,8 0 0,-7 0 0,7 4 0,-7-4 0,7 8 0,-3-3 0,4 0 0,1 3 0,3-3 0,-2 4 0,3 0 0,-1 0 0,-2 0 0,7 0 0,-3 0 0,4-3 0,0 2 0,0-3 0,0 4 0,3 0 0,-2 0 0,7 0 0,-7 0 0,3 0 0,0 0 0,-3 0 0,3 0 0,-4 0 0,0 0 0,0 0 0,0 0 0,4 0 0,-3 0 0,6 0 0,-6 0 0,3 0 0,0 0 0,1 0 0,4 0 0,-1 0 0,1 0 0,0 0 0,0 0 0,0 0 0,4 3 0,0 2 0,4 3 0,0 0 0,0 0 0,0 0 0,0 0 0,0 0 0,0 0 0,0 0 0,0 0 0,4-3 0,-4 2 0,4-6 0,-4 2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1E09F4-FDCF-844A-B0CD-5E1E3303B72D}" type="datetimeFigureOut">
              <a:rPr kumimoji="1" lang="zh-CN" altLang="en-US" smtClean="0"/>
              <a:t>2020/6/11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9EA2D7-B506-6343-B79A-4599AF8EA1C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983328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csdn.net/lyabc123456/article/details/89875578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dreamerhome.github.io/2016/07/07/dagger/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wiki.bigo.sg:8090/pages/viewpage.action?pageId=185434805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本次分享主要是分享一些</a:t>
            </a:r>
            <a:r>
              <a:rPr kumimoji="1" lang="en-US" altLang="zh-CN" dirty="0"/>
              <a:t>MVVM</a:t>
            </a:r>
            <a:r>
              <a:rPr kumimoji="1" lang="zh-CN" altLang="en-US" dirty="0"/>
              <a:t>相关的基本概念和一些初体验，因为之前我已经在项目中开始使用它，比如说</a:t>
            </a:r>
            <a:r>
              <a:rPr kumimoji="1" lang="en-US" altLang="zh-CN" dirty="0"/>
              <a:t>PK</a:t>
            </a:r>
            <a:r>
              <a:rPr kumimoji="1" lang="zh-CN" altLang="en-US" dirty="0"/>
              <a:t>的模块就已经开始尝试使用</a:t>
            </a:r>
            <a:r>
              <a:rPr kumimoji="1" lang="en-US" altLang="zh-CN" dirty="0"/>
              <a:t>MVVM</a:t>
            </a:r>
            <a:r>
              <a:rPr kumimoji="1" lang="zh-CN" altLang="en-US" dirty="0"/>
              <a:t>的模式来开发，所以就积累了一点想法跟大家分享一下。据我所知项目里面吉童、张进、顺忠、开武（当然也包括一些我没有点到的同学）都已经对</a:t>
            </a:r>
            <a:r>
              <a:rPr kumimoji="1" lang="en-US" altLang="zh-CN" dirty="0"/>
              <a:t>MVVM</a:t>
            </a:r>
            <a:r>
              <a:rPr kumimoji="1" lang="zh-CN" altLang="en-US" dirty="0"/>
              <a:t>的理解比较深了，不过还是有一些同学对</a:t>
            </a:r>
            <a:r>
              <a:rPr kumimoji="1" lang="en-US" altLang="zh-CN" dirty="0"/>
              <a:t>MVVM</a:t>
            </a:r>
            <a:r>
              <a:rPr kumimoji="1" lang="zh-CN" altLang="en-US" dirty="0"/>
              <a:t>还没有怎么了解的并且比较感兴趣的，所以本次分享的最重要一个目的就是，希望通过分享让</a:t>
            </a:r>
            <a:r>
              <a:rPr kumimoji="1" lang="en-US" altLang="zh-CN" dirty="0"/>
              <a:t>MVVM</a:t>
            </a:r>
            <a:r>
              <a:rPr kumimoji="1" lang="zh-CN" altLang="en-US" dirty="0"/>
              <a:t>在没接触过的同学心里埋下一颗种子。这也为我们后面设计和推广项目的</a:t>
            </a:r>
            <a:r>
              <a:rPr kumimoji="1" lang="en-US" altLang="zh-CN" dirty="0"/>
              <a:t>MVVM</a:t>
            </a:r>
            <a:r>
              <a:rPr kumimoji="1" lang="zh-CN" altLang="en-US" dirty="0"/>
              <a:t>框架埋下基础，当然这部分工作张进也是在主导开始，有兴趣的同学也可以一起参与到其中来。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EA2D7-B506-6343-B79A-4599AF8EA1C5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392028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kern="1200" dirty="0">
                <a:solidFill>
                  <a:srgbClr val="220911"/>
                </a:solidFill>
                <a:latin typeface="+mn-lt"/>
                <a:ea typeface="+mn-ea"/>
                <a:cs typeface="+mn-cs"/>
              </a:rPr>
              <a:t>MVVM</a:t>
            </a:r>
            <a:r>
              <a:rPr lang="zh-CN" altLang="en-US" sz="1200" kern="1200" dirty="0">
                <a:solidFill>
                  <a:srgbClr val="220911"/>
                </a:solidFill>
                <a:latin typeface="+mn-lt"/>
                <a:ea typeface="+mn-ea"/>
                <a:cs typeface="+mn-cs"/>
              </a:rPr>
              <a:t>在</a:t>
            </a:r>
            <a:r>
              <a:rPr lang="en-US" altLang="zh-CN" sz="1200" kern="1200" dirty="0">
                <a:solidFill>
                  <a:srgbClr val="220911"/>
                </a:solidFill>
                <a:latin typeface="+mn-lt"/>
                <a:ea typeface="+mn-ea"/>
                <a:cs typeface="+mn-cs"/>
              </a:rPr>
              <a:t>Android</a:t>
            </a:r>
            <a:r>
              <a:rPr lang="zh-CN" altLang="en-US" sz="1200" kern="1200" dirty="0">
                <a:solidFill>
                  <a:srgbClr val="220911"/>
                </a:solidFill>
                <a:latin typeface="+mn-lt"/>
                <a:ea typeface="+mn-ea"/>
                <a:cs typeface="+mn-cs"/>
              </a:rPr>
              <a:t>的实现中，虽然可能最终实现不一样，但是基本的核心理念都遵循以下几点：</a:t>
            </a:r>
            <a:endParaRPr lang="en-US" altLang="zh-CN" sz="1200" kern="1200" dirty="0">
              <a:solidFill>
                <a:srgbClr val="220911"/>
              </a:solidFill>
              <a:latin typeface="+mn-lt"/>
              <a:ea typeface="+mn-ea"/>
              <a:cs typeface="+mn-cs"/>
            </a:endParaRPr>
          </a:p>
          <a:p>
            <a:endParaRPr lang="en-US" altLang="zh-CN" sz="1200" kern="1200" dirty="0">
              <a:solidFill>
                <a:srgbClr val="22091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200" kern="1200" dirty="0">
                <a:solidFill>
                  <a:srgbClr val="220911"/>
                </a:solidFill>
                <a:latin typeface="+mn-lt"/>
                <a:ea typeface="+mn-ea"/>
                <a:cs typeface="+mn-cs"/>
              </a:rPr>
              <a:t>1</a:t>
            </a:r>
            <a:r>
              <a:rPr lang="zh-CN" altLang="en-US" sz="1200" kern="1200" dirty="0">
                <a:solidFill>
                  <a:srgbClr val="220911"/>
                </a:solidFill>
                <a:latin typeface="+mn-lt"/>
                <a:ea typeface="+mn-ea"/>
                <a:cs typeface="+mn-cs"/>
              </a:rPr>
              <a:t>、以数据驱动</a:t>
            </a:r>
            <a:r>
              <a:rPr lang="en-US" altLang="zh-CN" sz="1200" kern="1200" dirty="0">
                <a:solidFill>
                  <a:srgbClr val="220911"/>
                </a:solidFill>
                <a:latin typeface="+mn-lt"/>
                <a:ea typeface="+mn-ea"/>
                <a:cs typeface="+mn-cs"/>
              </a:rPr>
              <a:t>UI</a:t>
            </a:r>
            <a:r>
              <a:rPr lang="zh-CN" altLang="en-US" sz="1200" kern="1200" dirty="0">
                <a:solidFill>
                  <a:srgbClr val="220911"/>
                </a:solidFill>
                <a:latin typeface="+mn-lt"/>
                <a:ea typeface="+mn-ea"/>
                <a:cs typeface="+mn-cs"/>
              </a:rPr>
              <a:t>是</a:t>
            </a:r>
            <a:r>
              <a:rPr lang="en-US" altLang="zh-CN" sz="1200" kern="1200" dirty="0">
                <a:solidFill>
                  <a:srgbClr val="220911"/>
                </a:solidFill>
                <a:latin typeface="+mn-lt"/>
                <a:ea typeface="+mn-ea"/>
                <a:cs typeface="+mn-cs"/>
              </a:rPr>
              <a:t>MVVM</a:t>
            </a:r>
            <a:r>
              <a:rPr lang="zh-CN" altLang="en-US" sz="1200" kern="1200" dirty="0">
                <a:solidFill>
                  <a:srgbClr val="220911"/>
                </a:solidFill>
                <a:latin typeface="+mn-lt"/>
                <a:ea typeface="+mn-ea"/>
                <a:cs typeface="+mn-cs"/>
              </a:rPr>
              <a:t>的极致目标。</a:t>
            </a:r>
            <a:endParaRPr lang="en-US" altLang="zh-CN" sz="1200" kern="1200" dirty="0">
              <a:solidFill>
                <a:srgbClr val="22091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200" kern="1200" dirty="0">
                <a:solidFill>
                  <a:srgbClr val="220911"/>
                </a:solidFill>
                <a:latin typeface="+mn-lt"/>
                <a:ea typeface="+mn-ea"/>
                <a:cs typeface="+mn-cs"/>
              </a:rPr>
              <a:t>2</a:t>
            </a:r>
            <a:r>
              <a:rPr lang="zh-CN" altLang="en-US" sz="1200" kern="1200" dirty="0">
                <a:solidFill>
                  <a:srgbClr val="220911"/>
                </a:solidFill>
                <a:latin typeface="+mn-lt"/>
                <a:ea typeface="+mn-ea"/>
                <a:cs typeface="+mn-cs"/>
              </a:rPr>
              <a:t>、</a:t>
            </a:r>
            <a:r>
              <a:rPr lang="en-US" altLang="zh-CN" sz="1200" kern="1200" dirty="0">
                <a:solidFill>
                  <a:srgbClr val="220911"/>
                </a:solidFill>
                <a:latin typeface="+mn-lt"/>
                <a:ea typeface="+mn-ea"/>
                <a:cs typeface="+mn-cs"/>
              </a:rPr>
              <a:t>View</a:t>
            </a:r>
            <a:r>
              <a:rPr lang="zh-CN" altLang="en-US" sz="1200" kern="1200" dirty="0">
                <a:solidFill>
                  <a:srgbClr val="220911"/>
                </a:solidFill>
                <a:latin typeface="+mn-lt"/>
                <a:ea typeface="+mn-ea"/>
                <a:cs typeface="+mn-cs"/>
              </a:rPr>
              <a:t>层、</a:t>
            </a:r>
            <a:r>
              <a:rPr lang="en-US" altLang="zh-CN" sz="1200" kern="1200" dirty="0">
                <a:solidFill>
                  <a:srgbClr val="220911"/>
                </a:solidFill>
                <a:latin typeface="+mn-lt"/>
                <a:ea typeface="+mn-ea"/>
                <a:cs typeface="+mn-cs"/>
              </a:rPr>
              <a:t>Model</a:t>
            </a:r>
            <a:r>
              <a:rPr lang="zh-CN" altLang="en-US" sz="1200" kern="1200" dirty="0">
                <a:solidFill>
                  <a:srgbClr val="220911"/>
                </a:solidFill>
                <a:latin typeface="+mn-lt"/>
                <a:ea typeface="+mn-ea"/>
                <a:cs typeface="+mn-cs"/>
              </a:rPr>
              <a:t>层和</a:t>
            </a:r>
            <a:r>
              <a:rPr lang="en-US" altLang="zh-CN" sz="1200" kern="1200" dirty="0">
                <a:solidFill>
                  <a:srgbClr val="220911"/>
                </a:solidFill>
                <a:latin typeface="+mn-lt"/>
                <a:ea typeface="+mn-ea"/>
                <a:cs typeface="+mn-cs"/>
              </a:rPr>
              <a:t>MVP</a:t>
            </a:r>
            <a:r>
              <a:rPr lang="zh-CN" altLang="en-US" sz="1200" kern="1200" dirty="0">
                <a:solidFill>
                  <a:srgbClr val="220911"/>
                </a:solidFill>
                <a:latin typeface="+mn-lt"/>
                <a:ea typeface="+mn-ea"/>
                <a:cs typeface="+mn-cs"/>
              </a:rPr>
              <a:t>一样，而</a:t>
            </a:r>
            <a:r>
              <a:rPr lang="en-US" altLang="zh-CN" sz="1200" kern="1200" dirty="0" err="1">
                <a:solidFill>
                  <a:srgbClr val="220911"/>
                </a:solidFill>
                <a:latin typeface="+mn-lt"/>
                <a:ea typeface="+mn-ea"/>
                <a:cs typeface="+mn-cs"/>
              </a:rPr>
              <a:t>ViewModel</a:t>
            </a:r>
            <a:r>
              <a:rPr lang="zh-CN" altLang="en-US" sz="1200" kern="1200" dirty="0">
                <a:solidFill>
                  <a:srgbClr val="220911"/>
                </a:solidFill>
                <a:latin typeface="+mn-lt"/>
                <a:ea typeface="+mn-ea"/>
                <a:cs typeface="+mn-cs"/>
              </a:rPr>
              <a:t>层是一个新的概念，它主要作用有如下，如管理</a:t>
            </a:r>
            <a:r>
              <a:rPr lang="en-US" altLang="zh-CN" sz="1200" kern="1200" dirty="0">
                <a:solidFill>
                  <a:srgbClr val="220911"/>
                </a:solidFill>
                <a:latin typeface="+mn-lt"/>
                <a:ea typeface="+mn-ea"/>
                <a:cs typeface="+mn-cs"/>
              </a:rPr>
              <a:t>View</a:t>
            </a:r>
            <a:r>
              <a:rPr lang="zh-CN" altLang="en-US" sz="1200" kern="1200" dirty="0">
                <a:solidFill>
                  <a:srgbClr val="220911"/>
                </a:solidFill>
                <a:latin typeface="+mn-lt"/>
                <a:ea typeface="+mn-ea"/>
                <a:cs typeface="+mn-cs"/>
              </a:rPr>
              <a:t>层的唯一直接数据源、试图状态和有关状态的操作。</a:t>
            </a:r>
            <a:endParaRPr lang="en-US" altLang="zh-CN" sz="1200" kern="1200" dirty="0">
              <a:solidFill>
                <a:srgbClr val="22091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200" kern="1200" dirty="0">
                <a:solidFill>
                  <a:srgbClr val="220911"/>
                </a:solidFill>
                <a:latin typeface="+mn-lt"/>
                <a:ea typeface="+mn-ea"/>
                <a:cs typeface="+mn-cs"/>
              </a:rPr>
              <a:t>3</a:t>
            </a:r>
            <a:r>
              <a:rPr lang="zh-CN" altLang="en-US" sz="1200" kern="1200" dirty="0">
                <a:solidFill>
                  <a:srgbClr val="220911"/>
                </a:solidFill>
                <a:latin typeface="+mn-lt"/>
                <a:ea typeface="+mn-ea"/>
                <a:cs typeface="+mn-cs"/>
              </a:rPr>
              <a:t>、方法调用是单向的，从</a:t>
            </a:r>
            <a:r>
              <a:rPr lang="en-US" altLang="zh-CN" sz="1200" kern="1200" dirty="0">
                <a:solidFill>
                  <a:srgbClr val="220911"/>
                </a:solidFill>
                <a:latin typeface="+mn-lt"/>
                <a:ea typeface="+mn-ea"/>
                <a:cs typeface="+mn-cs"/>
              </a:rPr>
              <a:t>View-&gt;</a:t>
            </a:r>
            <a:r>
              <a:rPr lang="en-US" altLang="zh-CN" sz="1200" kern="1200" dirty="0" err="1">
                <a:solidFill>
                  <a:srgbClr val="220911"/>
                </a:solidFill>
                <a:latin typeface="+mn-lt"/>
                <a:ea typeface="+mn-ea"/>
                <a:cs typeface="+mn-cs"/>
              </a:rPr>
              <a:t>ViewModel</a:t>
            </a:r>
            <a:r>
              <a:rPr lang="en-US" altLang="zh-CN" sz="1200" kern="1200" dirty="0">
                <a:solidFill>
                  <a:srgbClr val="220911"/>
                </a:solidFill>
                <a:latin typeface="+mn-lt"/>
                <a:ea typeface="+mn-ea"/>
                <a:cs typeface="+mn-cs"/>
              </a:rPr>
              <a:t>-&gt;Model</a:t>
            </a:r>
            <a:r>
              <a:rPr lang="zh-CN" altLang="en-US" sz="1200" kern="1200" dirty="0">
                <a:solidFill>
                  <a:srgbClr val="220911"/>
                </a:solidFill>
                <a:latin typeface="+mn-lt"/>
                <a:ea typeface="+mn-ea"/>
                <a:cs typeface="+mn-cs"/>
              </a:rPr>
              <a:t>，而不会反向调用，尽最大能力保证高内聚、低耦合。</a:t>
            </a:r>
            <a:endParaRPr lang="en-US" altLang="zh-CN" sz="1200" kern="1200" dirty="0">
              <a:solidFill>
                <a:srgbClr val="22091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200" kern="1200" dirty="0">
                <a:solidFill>
                  <a:srgbClr val="220911"/>
                </a:solidFill>
                <a:latin typeface="+mn-lt"/>
                <a:ea typeface="+mn-ea"/>
                <a:cs typeface="+mn-cs"/>
              </a:rPr>
              <a:t>4</a:t>
            </a:r>
            <a:r>
              <a:rPr lang="zh-CN" altLang="en-US" sz="1200" kern="1200" dirty="0">
                <a:solidFill>
                  <a:srgbClr val="220911"/>
                </a:solidFill>
                <a:latin typeface="+mn-lt"/>
                <a:ea typeface="+mn-ea"/>
                <a:cs typeface="+mn-cs"/>
              </a:rPr>
              <a:t>、利用</a:t>
            </a:r>
            <a:r>
              <a:rPr lang="en-US" altLang="zh-CN" sz="1200" kern="1200" dirty="0" err="1">
                <a:solidFill>
                  <a:srgbClr val="220911"/>
                </a:solidFill>
                <a:latin typeface="+mn-lt"/>
                <a:ea typeface="+mn-ea"/>
                <a:cs typeface="+mn-cs"/>
              </a:rPr>
              <a:t>JetPack</a:t>
            </a:r>
            <a:r>
              <a:rPr lang="zh-CN" altLang="en-US" sz="1200" kern="1200" dirty="0">
                <a:solidFill>
                  <a:srgbClr val="220911"/>
                </a:solidFill>
                <a:latin typeface="+mn-lt"/>
                <a:ea typeface="+mn-ea"/>
                <a:cs typeface="+mn-cs"/>
              </a:rPr>
              <a:t>提供的架构组件进行架构封装。</a:t>
            </a:r>
            <a:endParaRPr lang="en-US" altLang="zh-CN" sz="1200" kern="1200" dirty="0">
              <a:solidFill>
                <a:srgbClr val="22091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EA2D7-B506-6343-B79A-4599AF8EA1C5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766751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EA2D7-B506-6343-B79A-4599AF8EA1C5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497390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dirty="0">
                <a:latin typeface="+mn-ea"/>
              </a:rPr>
              <a:t>相信你可以看到我们在</a:t>
            </a:r>
            <a:r>
              <a:rPr kumimoji="1" lang="en-US" altLang="zh-CN" sz="1200" dirty="0" err="1">
                <a:latin typeface="+mn-ea"/>
              </a:rPr>
              <a:t>ViewModel</a:t>
            </a:r>
            <a:r>
              <a:rPr kumimoji="1" lang="zh-CN" altLang="en-US" sz="1200" dirty="0">
                <a:latin typeface="+mn-ea"/>
              </a:rPr>
              <a:t>和</a:t>
            </a:r>
            <a:r>
              <a:rPr kumimoji="1" lang="en-US" altLang="zh-CN" sz="1200" dirty="0">
                <a:latin typeface="+mn-ea"/>
              </a:rPr>
              <a:t>Model</a:t>
            </a:r>
            <a:r>
              <a:rPr kumimoji="1" lang="zh-CN" altLang="en-US" sz="1200" dirty="0">
                <a:latin typeface="+mn-ea"/>
              </a:rPr>
              <a:t>都定义了好友列表数据，这里为什么要定义两个呢？这里就涉及到一个单一可靠数据源的概念，</a:t>
            </a:r>
            <a:r>
              <a:rPr kumimoji="1" lang="en-US" altLang="zh-CN" sz="1200" dirty="0">
                <a:latin typeface="+mn-ea"/>
              </a:rPr>
              <a:t>View</a:t>
            </a:r>
            <a:r>
              <a:rPr kumimoji="1" lang="zh-CN" altLang="en-US" sz="1200" dirty="0">
                <a:latin typeface="+mn-ea"/>
              </a:rPr>
              <a:t>层监听的数据源应该是单一，并且可靠的，但是</a:t>
            </a:r>
            <a:r>
              <a:rPr kumimoji="1" lang="en-US" altLang="zh-CN" sz="1200" dirty="0" err="1">
                <a:latin typeface="+mn-ea"/>
              </a:rPr>
              <a:t>ViewModel</a:t>
            </a:r>
            <a:r>
              <a:rPr kumimoji="1" lang="zh-CN" altLang="en-US" sz="1200" dirty="0">
                <a:latin typeface="+mn-ea"/>
              </a:rPr>
              <a:t>需要可能会同时从多个数据源拿数据，所以我们可能会有多个</a:t>
            </a:r>
            <a:r>
              <a:rPr kumimoji="1" lang="en-US" altLang="zh-CN" sz="1200" dirty="0">
                <a:latin typeface="+mn-ea"/>
              </a:rPr>
              <a:t>Model</a:t>
            </a:r>
            <a:r>
              <a:rPr kumimoji="1" lang="zh-CN" altLang="en-US" sz="1200" dirty="0">
                <a:latin typeface="+mn-ea"/>
              </a:rPr>
              <a:t>，那么</a:t>
            </a:r>
            <a:r>
              <a:rPr kumimoji="1" lang="en-US" altLang="zh-CN" sz="1200" dirty="0" err="1">
                <a:latin typeface="+mn-ea"/>
              </a:rPr>
              <a:t>ViewModel</a:t>
            </a:r>
            <a:r>
              <a:rPr kumimoji="1" lang="zh-CN" altLang="en-US" sz="1200" dirty="0">
                <a:latin typeface="+mn-ea"/>
              </a:rPr>
              <a:t>需要整合这个单一可靠性的逻辑，保证对于</a:t>
            </a:r>
            <a:r>
              <a:rPr kumimoji="1" lang="en-US" altLang="zh-CN" sz="1200" dirty="0">
                <a:latin typeface="+mn-ea"/>
              </a:rPr>
              <a:t>View</a:t>
            </a:r>
            <a:r>
              <a:rPr kumimoji="1" lang="zh-CN" altLang="en-US" sz="1200" dirty="0">
                <a:latin typeface="+mn-ea"/>
              </a:rPr>
              <a:t>层来说数据源是单一可靠的。</a:t>
            </a:r>
            <a:endParaRPr kumimoji="1" lang="en-US" altLang="zh-CN" sz="1200" dirty="0">
              <a:latin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sz="1200" dirty="0">
              <a:latin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sz="1200" dirty="0">
              <a:latin typeface="+mn-ea"/>
            </a:endParaRPr>
          </a:p>
          <a:p>
            <a:r>
              <a:rPr kumimoji="1" lang="en-US" altLang="zh-CN" sz="1400" dirty="0">
                <a:latin typeface="+mn-ea"/>
              </a:rPr>
              <a:t>MVP</a:t>
            </a:r>
            <a:r>
              <a:rPr kumimoji="1" lang="zh-CN" altLang="en-US" sz="1400" dirty="0">
                <a:latin typeface="+mn-ea"/>
              </a:rPr>
              <a:t>的实现</a:t>
            </a:r>
            <a:r>
              <a:rPr kumimoji="1" lang="en-US" altLang="zh-CN" sz="1400" dirty="0">
                <a:latin typeface="+mn-ea"/>
              </a:rPr>
              <a:t>:</a:t>
            </a:r>
          </a:p>
          <a:p>
            <a:endParaRPr kumimoji="1" lang="en-US" altLang="zh-CN" sz="1400" dirty="0">
              <a:latin typeface="+mn-ea"/>
            </a:endParaRPr>
          </a:p>
          <a:p>
            <a:r>
              <a:rPr kumimoji="1" lang="en-US" altLang="zh-CN" sz="1200" dirty="0">
                <a:latin typeface="+mn-ea"/>
              </a:rPr>
              <a:t>View</a:t>
            </a:r>
            <a:r>
              <a:rPr kumimoji="1" lang="zh-CN" altLang="en-US" sz="1200" dirty="0">
                <a:latin typeface="+mn-ea"/>
              </a:rPr>
              <a:t>层通过调用</a:t>
            </a:r>
            <a:r>
              <a:rPr kumimoji="1" lang="en-US" altLang="zh-CN" sz="1200" dirty="0">
                <a:latin typeface="+mn-ea"/>
              </a:rPr>
              <a:t>Presenter</a:t>
            </a:r>
            <a:r>
              <a:rPr kumimoji="1" lang="zh-CN" altLang="en-US" sz="1200" dirty="0">
                <a:latin typeface="+mn-ea"/>
              </a:rPr>
              <a:t>层的</a:t>
            </a:r>
            <a:r>
              <a:rPr kumimoji="1" lang="en-US" altLang="zh-CN" sz="1200" dirty="0">
                <a:latin typeface="+mn-ea"/>
              </a:rPr>
              <a:t>req</a:t>
            </a:r>
            <a:r>
              <a:rPr kumimoji="1" lang="zh-CN" altLang="en-US" sz="1200" dirty="0">
                <a:latin typeface="+mn-ea"/>
              </a:rPr>
              <a:t>接口，</a:t>
            </a:r>
            <a:r>
              <a:rPr kumimoji="1" lang="en-US" altLang="zh-CN" sz="1200" dirty="0">
                <a:latin typeface="+mn-ea"/>
              </a:rPr>
              <a:t>Presenter</a:t>
            </a:r>
            <a:r>
              <a:rPr kumimoji="1" lang="zh-CN" altLang="en-US" sz="1200" dirty="0">
                <a:latin typeface="+mn-ea"/>
              </a:rPr>
              <a:t>再调用</a:t>
            </a:r>
            <a:r>
              <a:rPr kumimoji="1" lang="en-US" altLang="zh-CN" sz="1200" dirty="0">
                <a:latin typeface="+mn-ea"/>
              </a:rPr>
              <a:t>Model</a:t>
            </a:r>
            <a:r>
              <a:rPr kumimoji="1" lang="zh-CN" altLang="en-US" sz="1200" dirty="0">
                <a:latin typeface="+mn-ea"/>
              </a:rPr>
              <a:t>层的</a:t>
            </a:r>
            <a:r>
              <a:rPr kumimoji="1" lang="en-US" altLang="zh-CN" sz="1200" dirty="0">
                <a:latin typeface="+mn-ea"/>
              </a:rPr>
              <a:t>req</a:t>
            </a:r>
            <a:r>
              <a:rPr kumimoji="1" lang="zh-CN" altLang="en-US" sz="1200" dirty="0">
                <a:latin typeface="+mn-ea"/>
              </a:rPr>
              <a:t>，待</a:t>
            </a:r>
            <a:r>
              <a:rPr kumimoji="1" lang="en-US" altLang="zh-CN" sz="1200" dirty="0">
                <a:latin typeface="+mn-ea"/>
              </a:rPr>
              <a:t>Model</a:t>
            </a:r>
            <a:r>
              <a:rPr kumimoji="1" lang="zh-CN" altLang="en-US" sz="1200" dirty="0">
                <a:latin typeface="+mn-ea"/>
              </a:rPr>
              <a:t>拉取到数据时，通过调取</a:t>
            </a:r>
            <a:r>
              <a:rPr kumimoji="1" lang="en-US" altLang="zh-CN" sz="1200" dirty="0">
                <a:latin typeface="+mn-ea"/>
              </a:rPr>
              <a:t>Presenter</a:t>
            </a:r>
            <a:r>
              <a:rPr kumimoji="1" lang="zh-CN" altLang="en-US" sz="1200" dirty="0">
                <a:latin typeface="+mn-ea"/>
              </a:rPr>
              <a:t>的</a:t>
            </a:r>
            <a:r>
              <a:rPr kumimoji="1" lang="en-US" altLang="zh-CN" sz="1200" dirty="0" err="1">
                <a:latin typeface="+mn-ea"/>
              </a:rPr>
              <a:t>updateUI</a:t>
            </a:r>
            <a:r>
              <a:rPr kumimoji="1" lang="zh-CN" altLang="en-US" sz="1200" dirty="0">
                <a:latin typeface="+mn-ea"/>
              </a:rPr>
              <a:t>接口，</a:t>
            </a:r>
            <a:r>
              <a:rPr kumimoji="1" lang="en-US" altLang="zh-CN" sz="1200" dirty="0">
                <a:latin typeface="+mn-ea"/>
              </a:rPr>
              <a:t>Presenter</a:t>
            </a:r>
            <a:r>
              <a:rPr kumimoji="1" lang="zh-CN" altLang="en-US" sz="1200" dirty="0">
                <a:latin typeface="+mn-ea"/>
              </a:rPr>
              <a:t>需要手动切换到</a:t>
            </a:r>
            <a:r>
              <a:rPr kumimoji="1" lang="en-US" altLang="zh-CN" sz="1200" dirty="0">
                <a:latin typeface="+mn-ea"/>
              </a:rPr>
              <a:t>UI</a:t>
            </a:r>
            <a:r>
              <a:rPr kumimoji="1" lang="zh-CN" altLang="en-US" sz="1200" dirty="0">
                <a:latin typeface="+mn-ea"/>
              </a:rPr>
              <a:t>线程，再调用</a:t>
            </a:r>
            <a:r>
              <a:rPr kumimoji="1" lang="en-US" altLang="zh-CN" sz="1200" dirty="0">
                <a:latin typeface="+mn-ea"/>
              </a:rPr>
              <a:t>View</a:t>
            </a:r>
            <a:r>
              <a:rPr kumimoji="1" lang="zh-CN" altLang="en-US" sz="1200" dirty="0">
                <a:latin typeface="+mn-ea"/>
              </a:rPr>
              <a:t>层的</a:t>
            </a:r>
            <a:r>
              <a:rPr kumimoji="1" lang="en-US" altLang="zh-CN" sz="1200" dirty="0" err="1">
                <a:latin typeface="+mn-ea"/>
              </a:rPr>
              <a:t>updateUI</a:t>
            </a:r>
            <a:r>
              <a:rPr kumimoji="1" lang="zh-CN" altLang="en-US" sz="1200" dirty="0">
                <a:latin typeface="+mn-ea"/>
              </a:rPr>
              <a:t>接口进行</a:t>
            </a:r>
            <a:r>
              <a:rPr kumimoji="1" lang="en-US" altLang="zh-CN" sz="1200" dirty="0">
                <a:latin typeface="+mn-ea"/>
              </a:rPr>
              <a:t>UI</a:t>
            </a:r>
            <a:r>
              <a:rPr kumimoji="1" lang="zh-CN" altLang="en-US" sz="1200" dirty="0">
                <a:latin typeface="+mn-ea"/>
              </a:rPr>
              <a:t>更新。</a:t>
            </a:r>
            <a:endParaRPr kumimoji="1" lang="en-US" altLang="zh-CN" sz="1200" dirty="0">
              <a:latin typeface="+mn-ea"/>
            </a:endParaRPr>
          </a:p>
          <a:p>
            <a:endParaRPr kumimoji="1" lang="en-US" altLang="zh-CN" sz="1200" dirty="0">
              <a:latin typeface="+mn-ea"/>
            </a:endParaRPr>
          </a:p>
          <a:p>
            <a:r>
              <a:rPr kumimoji="1" lang="zh-CN" altLang="en-US" sz="1200" dirty="0">
                <a:latin typeface="+mn-ea"/>
              </a:rPr>
              <a:t>使用这种方式，</a:t>
            </a:r>
            <a:r>
              <a:rPr kumimoji="1" lang="en-US" altLang="zh-CN" sz="1200" dirty="0">
                <a:latin typeface="+mn-ea"/>
              </a:rPr>
              <a:t>View</a:t>
            </a:r>
            <a:r>
              <a:rPr kumimoji="1" lang="zh-CN" altLang="en-US" sz="1200" dirty="0">
                <a:latin typeface="+mn-ea"/>
              </a:rPr>
              <a:t>层只能提供更新</a:t>
            </a:r>
            <a:r>
              <a:rPr kumimoji="1" lang="en-US" altLang="zh-CN" sz="1200" dirty="0">
                <a:latin typeface="+mn-ea"/>
              </a:rPr>
              <a:t>UI</a:t>
            </a:r>
            <a:r>
              <a:rPr kumimoji="1" lang="zh-CN" altLang="en-US" sz="1200" dirty="0">
                <a:latin typeface="+mn-ea"/>
              </a:rPr>
              <a:t>的接口被动更新</a:t>
            </a:r>
            <a:r>
              <a:rPr kumimoji="1" lang="en-US" altLang="zh-CN" sz="1200" dirty="0">
                <a:latin typeface="+mn-ea"/>
              </a:rPr>
              <a:t>UI</a:t>
            </a:r>
            <a:r>
              <a:rPr kumimoji="1" lang="zh-CN" altLang="en-US" sz="1200" dirty="0">
                <a:latin typeface="+mn-ea"/>
              </a:rPr>
              <a:t>，是一种以</a:t>
            </a:r>
            <a:r>
              <a:rPr kumimoji="1" lang="en-US" altLang="zh-CN" sz="1200" dirty="0">
                <a:latin typeface="+mn-ea"/>
              </a:rPr>
              <a:t>UI</a:t>
            </a:r>
            <a:r>
              <a:rPr kumimoji="1" lang="zh-CN" altLang="en-US" sz="1200" dirty="0">
                <a:latin typeface="+mn-ea"/>
              </a:rPr>
              <a:t>和事件驱动的传统模型。</a:t>
            </a:r>
            <a:endParaRPr kumimoji="1" lang="en-US" altLang="zh-CN" sz="1200" dirty="0">
              <a:latin typeface="+mn-ea"/>
            </a:endParaRPr>
          </a:p>
          <a:p>
            <a:endParaRPr kumimoji="1" lang="en-US" altLang="zh-CN" sz="1200" dirty="0">
              <a:latin typeface="+mn-ea"/>
            </a:endParaRPr>
          </a:p>
          <a:p>
            <a:r>
              <a:rPr kumimoji="1" lang="en-US" altLang="zh-CN" sz="1400" dirty="0">
                <a:latin typeface="+mn-ea"/>
              </a:rPr>
              <a:t>MVVM</a:t>
            </a:r>
            <a:r>
              <a:rPr kumimoji="1" lang="zh-CN" altLang="en-US" sz="1400" dirty="0">
                <a:latin typeface="+mn-ea"/>
              </a:rPr>
              <a:t>的实现</a:t>
            </a:r>
            <a:r>
              <a:rPr kumimoji="1" lang="en-US" altLang="zh-CN" sz="1400" dirty="0">
                <a:latin typeface="+mn-ea"/>
              </a:rPr>
              <a:t>:</a:t>
            </a:r>
          </a:p>
          <a:p>
            <a:endParaRPr kumimoji="1" lang="en-US" altLang="zh-CN" sz="1400" dirty="0">
              <a:latin typeface="+mn-ea"/>
            </a:endParaRPr>
          </a:p>
          <a:p>
            <a:r>
              <a:rPr kumimoji="1" lang="en-US" altLang="zh-CN" sz="1200" dirty="0">
                <a:latin typeface="+mn-ea"/>
              </a:rPr>
              <a:t>View</a:t>
            </a:r>
            <a:r>
              <a:rPr kumimoji="1" lang="zh-CN" altLang="en-US" sz="1200" dirty="0">
                <a:latin typeface="+mn-ea"/>
              </a:rPr>
              <a:t>层直接调用</a:t>
            </a:r>
            <a:r>
              <a:rPr kumimoji="1" lang="en-US" altLang="zh-CN" sz="1200" dirty="0" err="1">
                <a:latin typeface="+mn-ea"/>
              </a:rPr>
              <a:t>ViewModel</a:t>
            </a:r>
            <a:r>
              <a:rPr kumimoji="1" lang="zh-CN" altLang="en-US" sz="1200" dirty="0">
                <a:latin typeface="+mn-ea"/>
              </a:rPr>
              <a:t>的</a:t>
            </a:r>
            <a:r>
              <a:rPr kumimoji="1" lang="en-US" altLang="zh-CN" sz="1200" dirty="0" err="1">
                <a:latin typeface="+mn-ea"/>
              </a:rPr>
              <a:t>reqFriendList</a:t>
            </a:r>
            <a:r>
              <a:rPr kumimoji="1" lang="en-US" altLang="zh-CN" sz="1200" dirty="0">
                <a:latin typeface="+mn-ea"/>
              </a:rPr>
              <a:t>()</a:t>
            </a:r>
            <a:r>
              <a:rPr kumimoji="1" lang="zh-CN" altLang="en-US" sz="1200" dirty="0">
                <a:latin typeface="+mn-ea"/>
              </a:rPr>
              <a:t>方法，</a:t>
            </a:r>
            <a:r>
              <a:rPr kumimoji="1" lang="en-US" altLang="zh-CN" sz="1200" dirty="0" err="1">
                <a:latin typeface="+mn-ea"/>
              </a:rPr>
              <a:t>ViewModel</a:t>
            </a:r>
            <a:r>
              <a:rPr kumimoji="1" lang="zh-CN" altLang="en-US" sz="1200" dirty="0">
                <a:latin typeface="+mn-ea"/>
              </a:rPr>
              <a:t>对数据进行预处理后调用</a:t>
            </a:r>
            <a:r>
              <a:rPr kumimoji="1" lang="en-US" altLang="zh-CN" sz="1200" dirty="0">
                <a:latin typeface="+mn-ea"/>
              </a:rPr>
              <a:t>Model</a:t>
            </a:r>
            <a:r>
              <a:rPr kumimoji="1" lang="zh-CN" altLang="en-US" sz="1200" dirty="0">
                <a:latin typeface="+mn-ea"/>
              </a:rPr>
              <a:t>的</a:t>
            </a:r>
            <a:r>
              <a:rPr kumimoji="1" lang="en-US" altLang="zh-CN" sz="1200" dirty="0">
                <a:latin typeface="+mn-ea"/>
              </a:rPr>
              <a:t>req</a:t>
            </a:r>
            <a:r>
              <a:rPr kumimoji="1" lang="zh-CN" altLang="en-US" sz="1200" dirty="0">
                <a:latin typeface="+mn-ea"/>
              </a:rPr>
              <a:t>方法。</a:t>
            </a:r>
            <a:endParaRPr kumimoji="1" lang="en-US" altLang="zh-CN" sz="1200" dirty="0">
              <a:latin typeface="+mn-ea"/>
            </a:endParaRPr>
          </a:p>
          <a:p>
            <a:r>
              <a:rPr kumimoji="1" lang="zh-CN" altLang="en-US" sz="1200" dirty="0">
                <a:latin typeface="+mn-ea"/>
              </a:rPr>
              <a:t>然后</a:t>
            </a:r>
            <a:r>
              <a:rPr kumimoji="1" lang="en-US" altLang="zh-CN" sz="1200" dirty="0" err="1">
                <a:latin typeface="+mn-ea"/>
              </a:rPr>
              <a:t>ViewModel</a:t>
            </a:r>
            <a:r>
              <a:rPr kumimoji="1" lang="zh-CN" altLang="en-US" sz="1200" dirty="0">
                <a:latin typeface="+mn-ea"/>
              </a:rPr>
              <a:t>通过监听</a:t>
            </a:r>
            <a:r>
              <a:rPr kumimoji="1" lang="en-US" altLang="zh-CN" sz="1200" dirty="0">
                <a:latin typeface="+mn-ea"/>
              </a:rPr>
              <a:t>Model</a:t>
            </a:r>
            <a:r>
              <a:rPr kumimoji="1" lang="zh-CN" altLang="en-US" sz="1200" dirty="0">
                <a:latin typeface="+mn-ea"/>
              </a:rPr>
              <a:t>层定义的好友列表数据是否变化，如果变化则修改自己内部的好友列表数据，由于</a:t>
            </a:r>
            <a:r>
              <a:rPr kumimoji="1" lang="en-US" altLang="zh-CN" sz="1200" dirty="0">
                <a:latin typeface="+mn-ea"/>
              </a:rPr>
              <a:t>View</a:t>
            </a:r>
            <a:r>
              <a:rPr kumimoji="1" lang="zh-CN" altLang="en-US" sz="1200" dirty="0">
                <a:latin typeface="+mn-ea"/>
              </a:rPr>
              <a:t>层监听了</a:t>
            </a:r>
            <a:r>
              <a:rPr kumimoji="1" lang="en-US" altLang="zh-CN" sz="1200" dirty="0" err="1">
                <a:latin typeface="+mn-ea"/>
              </a:rPr>
              <a:t>ViewModel</a:t>
            </a:r>
            <a:r>
              <a:rPr kumimoji="1" lang="zh-CN" altLang="en-US" sz="1200" dirty="0">
                <a:latin typeface="+mn-ea"/>
              </a:rPr>
              <a:t>层的好友列表数据，只要发现它发生变化时，</a:t>
            </a:r>
            <a:r>
              <a:rPr kumimoji="1" lang="en-US" altLang="zh-CN" sz="1200" dirty="0">
                <a:latin typeface="+mn-ea"/>
              </a:rPr>
              <a:t>View</a:t>
            </a:r>
            <a:r>
              <a:rPr kumimoji="1" lang="zh-CN" altLang="en-US" sz="1200" dirty="0">
                <a:latin typeface="+mn-ea"/>
              </a:rPr>
              <a:t>层就会自动触发</a:t>
            </a:r>
            <a:r>
              <a:rPr kumimoji="1" lang="en-US" altLang="zh-CN" sz="1200" dirty="0">
                <a:latin typeface="+mn-ea"/>
              </a:rPr>
              <a:t>UI</a:t>
            </a:r>
            <a:r>
              <a:rPr kumimoji="1" lang="zh-CN" altLang="en-US" sz="1200" dirty="0">
                <a:latin typeface="+mn-ea"/>
              </a:rPr>
              <a:t>的更新。</a:t>
            </a:r>
            <a:endParaRPr kumimoji="1" lang="en-US" altLang="zh-CN" sz="1200" dirty="0">
              <a:latin typeface="+mn-ea"/>
            </a:endParaRPr>
          </a:p>
          <a:p>
            <a:endParaRPr kumimoji="1" lang="en-US" altLang="zh-CN" sz="1200" dirty="0">
              <a:latin typeface="+mn-ea"/>
            </a:endParaRPr>
          </a:p>
          <a:p>
            <a:r>
              <a:rPr kumimoji="1" lang="zh-CN" altLang="en-US" sz="1200" dirty="0">
                <a:latin typeface="+mn-ea"/>
              </a:rPr>
              <a:t>这样实现可以避免了反向调用的问题，而且可以实现</a:t>
            </a:r>
            <a:r>
              <a:rPr kumimoji="1" lang="en-US" altLang="zh-CN" sz="1200" dirty="0">
                <a:latin typeface="+mn-ea"/>
              </a:rPr>
              <a:t>View</a:t>
            </a:r>
            <a:r>
              <a:rPr kumimoji="1" lang="zh-CN" altLang="en-US" sz="1200" dirty="0">
                <a:latin typeface="+mn-ea"/>
              </a:rPr>
              <a:t>层和</a:t>
            </a:r>
            <a:r>
              <a:rPr kumimoji="1" lang="en-US" altLang="zh-CN" sz="1200" dirty="0" err="1">
                <a:latin typeface="+mn-ea"/>
              </a:rPr>
              <a:t>ViewModel</a:t>
            </a:r>
            <a:r>
              <a:rPr kumimoji="1" lang="zh-CN" altLang="en-US" sz="1200" dirty="0">
                <a:latin typeface="+mn-ea"/>
              </a:rPr>
              <a:t>、</a:t>
            </a:r>
            <a:r>
              <a:rPr kumimoji="1" lang="en-US" altLang="zh-CN" sz="1200" dirty="0">
                <a:latin typeface="+mn-ea"/>
              </a:rPr>
              <a:t>Model</a:t>
            </a:r>
            <a:r>
              <a:rPr kumimoji="1" lang="zh-CN" altLang="en-US" sz="1200" dirty="0">
                <a:latin typeface="+mn-ea"/>
              </a:rPr>
              <a:t>的生命周期不一致，从合理性的角度出发来说，确实应该如此，</a:t>
            </a:r>
            <a:r>
              <a:rPr kumimoji="1" lang="en-US" altLang="zh-CN" sz="1200" dirty="0">
                <a:latin typeface="+mn-ea"/>
              </a:rPr>
              <a:t>Model</a:t>
            </a:r>
            <a:r>
              <a:rPr kumimoji="1" lang="zh-CN" altLang="en-US" sz="1200" dirty="0">
                <a:latin typeface="+mn-ea"/>
              </a:rPr>
              <a:t>层的数据有可能是跟随整个应用的生命周期的，而我们的</a:t>
            </a:r>
            <a:r>
              <a:rPr kumimoji="1" lang="en-US" altLang="zh-CN" sz="1200" dirty="0">
                <a:latin typeface="+mn-ea"/>
              </a:rPr>
              <a:t>View</a:t>
            </a:r>
            <a:r>
              <a:rPr kumimoji="1" lang="zh-CN" altLang="en-US" sz="1200" dirty="0">
                <a:latin typeface="+mn-ea"/>
              </a:rPr>
              <a:t>层则是可能随时被销毁掉，那么</a:t>
            </a:r>
            <a:r>
              <a:rPr kumimoji="1" lang="en-US" altLang="zh-CN" sz="1200" dirty="0">
                <a:latin typeface="+mn-ea"/>
              </a:rPr>
              <a:t>View</a:t>
            </a:r>
            <a:r>
              <a:rPr kumimoji="1" lang="zh-CN" altLang="en-US" sz="1200" dirty="0">
                <a:latin typeface="+mn-ea"/>
              </a:rPr>
              <a:t>层只需要关心在自己的生命周期里面数据是否变化，从而决定是否更新</a:t>
            </a:r>
            <a:r>
              <a:rPr kumimoji="1" lang="en-US" altLang="zh-CN" sz="1200" dirty="0">
                <a:latin typeface="+mn-ea"/>
              </a:rPr>
              <a:t>UI</a:t>
            </a:r>
            <a:r>
              <a:rPr kumimoji="1" lang="zh-CN" altLang="en-US" sz="1200" dirty="0">
                <a:latin typeface="+mn-ea"/>
              </a:rPr>
              <a:t>即可。</a:t>
            </a:r>
            <a:endParaRPr kumimoji="1" lang="en-US" altLang="zh-CN" sz="1200" dirty="0">
              <a:latin typeface="+mn-ea"/>
            </a:endParaRPr>
          </a:p>
          <a:p>
            <a:endParaRPr kumimoji="1" lang="en-US" altLang="zh-CN" sz="1200" dirty="0">
              <a:latin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sz="1200" dirty="0">
              <a:latin typeface="+mn-ea"/>
            </a:endParaRP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EA2D7-B506-6343-B79A-4599AF8EA1C5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906112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altLang="zh-CN" sz="1200" b="1" kern="1200" dirty="0" err="1">
                <a:solidFill>
                  <a:srgbClr val="220911"/>
                </a:solidFill>
                <a:latin typeface="+mn-lt"/>
                <a:ea typeface="+mn-ea"/>
                <a:cs typeface="+mn-cs"/>
              </a:rPr>
              <a:t>ViewModel</a:t>
            </a:r>
            <a:r>
              <a:rPr lang="zh-CN" altLang="en-US" sz="1200" kern="1200" dirty="0">
                <a:solidFill>
                  <a:srgbClr val="220911"/>
                </a:solidFill>
                <a:latin typeface="+mn-lt"/>
                <a:ea typeface="+mn-ea"/>
                <a:cs typeface="+mn-cs"/>
              </a:rPr>
              <a:t>：独立于</a:t>
            </a:r>
            <a:r>
              <a:rPr lang="en-US" altLang="zh-CN" sz="1200" kern="1200" dirty="0">
                <a:solidFill>
                  <a:srgbClr val="220911"/>
                </a:solidFill>
                <a:latin typeface="+mn-lt"/>
                <a:ea typeface="+mn-ea"/>
                <a:cs typeface="+mn-cs"/>
              </a:rPr>
              <a:t>UI</a:t>
            </a:r>
            <a:r>
              <a:rPr lang="zh-CN" altLang="en-US" sz="1200" kern="1200" dirty="0">
                <a:solidFill>
                  <a:srgbClr val="220911"/>
                </a:solidFill>
                <a:latin typeface="+mn-lt"/>
                <a:ea typeface="+mn-ea"/>
                <a:cs typeface="+mn-cs"/>
              </a:rPr>
              <a:t>，它只关心如何处理数据和业务逻辑，并不需要关心</a:t>
            </a:r>
            <a:r>
              <a:rPr lang="en-US" altLang="zh-CN" sz="1200" kern="1200" dirty="0">
                <a:solidFill>
                  <a:srgbClr val="220911"/>
                </a:solidFill>
                <a:latin typeface="+mn-lt"/>
                <a:ea typeface="+mn-ea"/>
                <a:cs typeface="+mn-cs"/>
              </a:rPr>
              <a:t>UI</a:t>
            </a:r>
            <a:r>
              <a:rPr lang="zh-CN" altLang="en-US" sz="1200" kern="1200" dirty="0">
                <a:solidFill>
                  <a:srgbClr val="220911"/>
                </a:solidFill>
                <a:latin typeface="+mn-lt"/>
                <a:ea typeface="+mn-ea"/>
                <a:cs typeface="+mn-cs"/>
              </a:rPr>
              <a:t>。</a:t>
            </a:r>
            <a:endParaRPr lang="en-US" altLang="zh-CN" sz="1200" kern="1200" dirty="0">
              <a:solidFill>
                <a:srgbClr val="220911"/>
              </a:solidFill>
              <a:latin typeface="+mn-lt"/>
              <a:ea typeface="+mn-ea"/>
              <a:cs typeface="+mn-cs"/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altLang="zh-CN" sz="1200" b="1" kern="1200" dirty="0">
                <a:solidFill>
                  <a:srgbClr val="220911"/>
                </a:solidFill>
                <a:latin typeface="+mn-lt"/>
                <a:ea typeface="+mn-ea"/>
                <a:cs typeface="+mn-cs"/>
              </a:rPr>
              <a:t>Model</a:t>
            </a:r>
            <a:r>
              <a:rPr lang="zh-CN" altLang="en-US" sz="1200" kern="1200" dirty="0">
                <a:solidFill>
                  <a:srgbClr val="220911"/>
                </a:solidFill>
                <a:latin typeface="+mn-lt"/>
                <a:ea typeface="+mn-ea"/>
                <a:cs typeface="+mn-cs"/>
              </a:rPr>
              <a:t>：只需要对数据源进行维护。</a:t>
            </a:r>
            <a:endParaRPr lang="en-US" altLang="zh-CN" sz="1200" kern="1200" dirty="0">
              <a:solidFill>
                <a:srgbClr val="220911"/>
              </a:solidFill>
              <a:latin typeface="+mn-lt"/>
              <a:ea typeface="+mn-ea"/>
              <a:cs typeface="+mn-cs"/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altLang="zh-CN" sz="1200" b="1" kern="1200" dirty="0">
                <a:solidFill>
                  <a:srgbClr val="220911"/>
                </a:solidFill>
                <a:latin typeface="+mn-lt"/>
                <a:ea typeface="+mn-ea"/>
                <a:cs typeface="+mn-cs"/>
              </a:rPr>
              <a:t>View</a:t>
            </a:r>
            <a:r>
              <a:rPr lang="zh-CN" altLang="en-US" sz="1200" kern="1200" dirty="0">
                <a:solidFill>
                  <a:srgbClr val="220911"/>
                </a:solidFill>
                <a:latin typeface="+mn-lt"/>
                <a:ea typeface="+mn-ea"/>
                <a:cs typeface="+mn-cs"/>
              </a:rPr>
              <a:t>：只需要进行</a:t>
            </a:r>
            <a:r>
              <a:rPr lang="en-US" altLang="zh-CN" sz="1200" kern="1200" dirty="0">
                <a:solidFill>
                  <a:srgbClr val="220911"/>
                </a:solidFill>
                <a:latin typeface="+mn-lt"/>
                <a:ea typeface="+mn-ea"/>
                <a:cs typeface="+mn-cs"/>
              </a:rPr>
              <a:t>UI</a:t>
            </a:r>
            <a:r>
              <a:rPr lang="zh-CN" altLang="en-US" sz="1200" kern="1200" dirty="0">
                <a:solidFill>
                  <a:srgbClr val="220911"/>
                </a:solidFill>
                <a:latin typeface="+mn-lt"/>
                <a:ea typeface="+mn-ea"/>
                <a:cs typeface="+mn-cs"/>
              </a:rPr>
              <a:t>的更新和决定处理数据的时机。</a:t>
            </a:r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低耦合度：所谓的低耦合是指每个模块的功能都是比较单一，少依赖于其他模块，在</a:t>
            </a:r>
            <a:r>
              <a:rPr kumimoji="1" lang="en-US" altLang="zh-CN" dirty="0"/>
              <a:t>MVVM</a:t>
            </a:r>
            <a:r>
              <a:rPr kumimoji="1" lang="zh-CN" altLang="en-US" dirty="0"/>
              <a:t>中，每个模块都是能够在不依赖其他模块的情况下进行逻辑处理，所以它是低耦合度的。简单来说，就是每一个模块里面更换了实现，也不需要改动到其他模块，这就是低耦合。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Espresso</a:t>
            </a:r>
            <a:r>
              <a:rPr kumimoji="1" lang="zh-CN" altLang="en-US" dirty="0"/>
              <a:t>：</a:t>
            </a:r>
            <a:r>
              <a:rPr lang="en" altLang="zh-CN" dirty="0">
                <a:hlinkClick r:id="rId3"/>
              </a:rPr>
              <a:t>https://blog.csdn.net/lyabc123456/article/details/89875578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EA2D7-B506-6343-B79A-4599AF8EA1C5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151330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EA2D7-B506-6343-B79A-4599AF8EA1C5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732496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我们知道了</a:t>
            </a:r>
            <a:r>
              <a:rPr kumimoji="1" lang="en-US" altLang="zh-CN" dirty="0"/>
              <a:t>MVVM</a:t>
            </a:r>
            <a:r>
              <a:rPr kumimoji="1" lang="zh-CN" altLang="en-US" dirty="0"/>
              <a:t>只是一种开发模式，具体使用还是依赖于具体的实现，在不同的语言里面实现方式是不一样的。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这里列举了常用的</a:t>
            </a:r>
            <a:r>
              <a:rPr kumimoji="1" lang="en-US" altLang="zh-CN" dirty="0"/>
              <a:t>MVVM</a:t>
            </a:r>
            <a:r>
              <a:rPr kumimoji="1" lang="zh-CN" altLang="en-US" dirty="0"/>
              <a:t>实现工具，包括</a:t>
            </a:r>
            <a:r>
              <a:rPr kumimoji="1" lang="en-US" altLang="zh-CN" dirty="0"/>
              <a:t>Lifecycles</a:t>
            </a:r>
            <a:r>
              <a:rPr kumimoji="1" lang="zh-CN" altLang="en-US" dirty="0"/>
              <a:t>、</a:t>
            </a:r>
            <a:r>
              <a:rPr kumimoji="1" lang="en-US" altLang="zh-CN" dirty="0" err="1"/>
              <a:t>LiveData</a:t>
            </a:r>
            <a:r>
              <a:rPr kumimoji="1" lang="zh-CN" altLang="en-US" dirty="0"/>
              <a:t>、</a:t>
            </a:r>
            <a:r>
              <a:rPr kumimoji="1" lang="en-US" altLang="zh-CN" dirty="0" err="1"/>
              <a:t>ViewModel</a:t>
            </a:r>
            <a:r>
              <a:rPr kumimoji="1" lang="zh-CN" altLang="en-US" dirty="0"/>
              <a:t>、</a:t>
            </a:r>
            <a:r>
              <a:rPr kumimoji="1" lang="en-US" altLang="zh-CN" dirty="0"/>
              <a:t>Coroutines</a:t>
            </a:r>
            <a:r>
              <a:rPr kumimoji="1" lang="zh-CN" altLang="en-US" dirty="0"/>
              <a:t>、</a:t>
            </a:r>
            <a:r>
              <a:rPr kumimoji="1" lang="en-US" altLang="zh-CN" dirty="0" err="1"/>
              <a:t>DataBinding</a:t>
            </a:r>
            <a:r>
              <a:rPr kumimoji="1" lang="zh-CN" altLang="en-US" dirty="0"/>
              <a:t>、</a:t>
            </a:r>
            <a:r>
              <a:rPr kumimoji="1" lang="en-US" altLang="zh-CN" dirty="0"/>
              <a:t>Dagger2</a:t>
            </a:r>
            <a:r>
              <a:rPr kumimoji="1" lang="zh-CN" altLang="en-US" dirty="0"/>
              <a:t>。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其中前三个是必须的，另外三个不一定需要，只是使用它可能会让我们的代码更优雅，或者说提供了另外的一些实现思路。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可能还有一些人不知道怎么使用这些工具，那么就简单过一下每个工具的作用。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EA2D7-B506-6343-B79A-4599AF8EA1C5}" type="slidenum">
              <a:rPr kumimoji="1" lang="zh-CN" altLang="en-US" smtClean="0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482256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作用：抽取出和</a:t>
            </a:r>
            <a:r>
              <a:rPr kumimoji="1" lang="en-US" altLang="zh-CN" dirty="0"/>
              <a:t>Activity</a:t>
            </a:r>
            <a:r>
              <a:rPr kumimoji="1" lang="zh-CN" altLang="en-US" dirty="0"/>
              <a:t>生命周期同步的</a:t>
            </a:r>
            <a:r>
              <a:rPr kumimoji="1" lang="en-US" altLang="zh-CN" dirty="0"/>
              <a:t>Component</a:t>
            </a:r>
            <a:r>
              <a:rPr kumimoji="1" lang="zh-CN" altLang="en-US" dirty="0"/>
              <a:t>作为</a:t>
            </a:r>
            <a:endParaRPr kumimoji="1" lang="en-US" altLang="zh-CN" dirty="0"/>
          </a:p>
          <a:p>
            <a:r>
              <a:rPr kumimoji="1" lang="en-US" altLang="zh-CN" dirty="0"/>
              <a:t>View</a:t>
            </a:r>
            <a:r>
              <a:rPr kumimoji="1" lang="zh-CN" altLang="en-US" dirty="0"/>
              <a:t>层，简化</a:t>
            </a:r>
            <a:r>
              <a:rPr kumimoji="1" lang="en-US" altLang="zh-CN" dirty="0"/>
              <a:t>Activity</a:t>
            </a:r>
            <a:r>
              <a:rPr kumimoji="1" lang="zh-CN" altLang="en-US" dirty="0"/>
              <a:t>代码。</a:t>
            </a: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EA2D7-B506-6343-B79A-4599AF8EA1C5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289298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作用：抽取出和</a:t>
            </a:r>
            <a:r>
              <a:rPr kumimoji="1" lang="en-US" altLang="zh-CN" dirty="0"/>
              <a:t>Activity</a:t>
            </a:r>
            <a:r>
              <a:rPr kumimoji="1" lang="zh-CN" altLang="en-US" dirty="0"/>
              <a:t>生命周期同步的</a:t>
            </a:r>
            <a:r>
              <a:rPr kumimoji="1" lang="en-US" altLang="zh-CN" dirty="0"/>
              <a:t>Component</a:t>
            </a:r>
            <a:r>
              <a:rPr kumimoji="1" lang="zh-CN" altLang="en-US" dirty="0"/>
              <a:t>作为</a:t>
            </a:r>
            <a:endParaRPr kumimoji="1" lang="en-US" altLang="zh-CN" dirty="0"/>
          </a:p>
          <a:p>
            <a:r>
              <a:rPr kumimoji="1" lang="en-US" altLang="zh-CN" dirty="0"/>
              <a:t>View</a:t>
            </a:r>
            <a:r>
              <a:rPr kumimoji="1" lang="zh-CN" altLang="en-US" dirty="0"/>
              <a:t>层，简化</a:t>
            </a:r>
            <a:r>
              <a:rPr kumimoji="1" lang="en-US" altLang="zh-CN" dirty="0"/>
              <a:t>Activity</a:t>
            </a:r>
            <a:r>
              <a:rPr kumimoji="1" lang="zh-CN" altLang="en-US" dirty="0"/>
              <a:t>代码。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四、优势</a:t>
            </a:r>
            <a:endParaRPr kumimoji="1" lang="en-US" altLang="zh-CN" dirty="0"/>
          </a:p>
          <a:p>
            <a:r>
              <a:rPr kumimoji="1" lang="en-US" altLang="zh-CN" dirty="0"/>
              <a:t>3</a:t>
            </a:r>
            <a:r>
              <a:rPr kumimoji="1" lang="zh-CN" altLang="en-US" dirty="0"/>
              <a:t>、</a:t>
            </a:r>
            <a:r>
              <a:rPr lang="zh-CN" altLang="en-US" sz="1200" kern="1200" dirty="0">
                <a:solidFill>
                  <a:srgbClr val="220911"/>
                </a:solidFill>
                <a:latin typeface="+mj-ea"/>
                <a:ea typeface="+mn-ea"/>
                <a:cs typeface="+mn-cs"/>
              </a:rPr>
              <a:t>如</a:t>
            </a:r>
            <a:r>
              <a:rPr lang="en-US" altLang="zh-CN" sz="1200" kern="1200" dirty="0" err="1">
                <a:solidFill>
                  <a:srgbClr val="220911"/>
                </a:solidFill>
                <a:latin typeface="+mj-ea"/>
                <a:ea typeface="+mn-ea"/>
                <a:cs typeface="+mn-cs"/>
              </a:rPr>
              <a:t>Likee</a:t>
            </a:r>
            <a:r>
              <a:rPr lang="zh-CN" altLang="en-US" sz="1200" kern="1200" dirty="0">
                <a:solidFill>
                  <a:srgbClr val="220911"/>
                </a:solidFill>
                <a:latin typeface="+mj-ea"/>
                <a:ea typeface="+mn-ea"/>
                <a:cs typeface="+mn-cs"/>
              </a:rPr>
              <a:t>实现的</a:t>
            </a:r>
            <a:r>
              <a:rPr lang="en-US" altLang="zh-CN" sz="1200" kern="1200" dirty="0">
                <a:solidFill>
                  <a:srgbClr val="220911"/>
                </a:solidFill>
                <a:latin typeface="+mj-ea"/>
                <a:ea typeface="+mn-ea"/>
                <a:cs typeface="+mn-cs"/>
              </a:rPr>
              <a:t>MVVM</a:t>
            </a:r>
            <a:r>
              <a:rPr lang="zh-CN" altLang="en-US" sz="1200" kern="1200" dirty="0">
                <a:solidFill>
                  <a:srgbClr val="220911"/>
                </a:solidFill>
                <a:latin typeface="+mj-ea"/>
                <a:ea typeface="+mn-ea"/>
                <a:cs typeface="+mn-cs"/>
              </a:rPr>
              <a:t>框架，</a:t>
            </a:r>
            <a:r>
              <a:rPr lang="en-US" altLang="zh-CN" sz="1200" kern="1200" dirty="0" err="1">
                <a:solidFill>
                  <a:srgbClr val="220911"/>
                </a:solidFill>
                <a:latin typeface="+mj-ea"/>
                <a:ea typeface="+mn-ea"/>
                <a:cs typeface="+mn-cs"/>
              </a:rPr>
              <a:t>ViewComponent</a:t>
            </a:r>
            <a:r>
              <a:rPr lang="zh-CN" altLang="en-US" sz="1200" kern="1200" dirty="0">
                <a:solidFill>
                  <a:srgbClr val="220911"/>
                </a:solidFill>
                <a:latin typeface="+mj-ea"/>
                <a:ea typeface="+mn-ea"/>
                <a:cs typeface="+mn-cs"/>
              </a:rPr>
              <a:t>之间的通信是通过共享</a:t>
            </a:r>
            <a:r>
              <a:rPr lang="en-US" altLang="zh-CN" sz="1200" kern="1200" dirty="0" err="1">
                <a:solidFill>
                  <a:srgbClr val="220911"/>
                </a:solidFill>
                <a:latin typeface="+mj-ea"/>
                <a:ea typeface="+mn-ea"/>
                <a:cs typeface="+mn-cs"/>
              </a:rPr>
              <a:t>ViewModel</a:t>
            </a:r>
            <a:r>
              <a:rPr lang="zh-CN" altLang="en-US" sz="1200" kern="1200" dirty="0">
                <a:solidFill>
                  <a:srgbClr val="220911"/>
                </a:solidFill>
                <a:latin typeface="+mj-ea"/>
                <a:ea typeface="+mn-ea"/>
                <a:cs typeface="+mn-cs"/>
              </a:rPr>
              <a:t>实现的，不同模块通过监听和修改同一个</a:t>
            </a:r>
            <a:r>
              <a:rPr lang="en-US" altLang="zh-CN" sz="1200" kern="1200" dirty="0" err="1">
                <a:solidFill>
                  <a:srgbClr val="220911"/>
                </a:solidFill>
                <a:latin typeface="+mj-ea"/>
                <a:ea typeface="+mn-ea"/>
                <a:cs typeface="+mn-cs"/>
              </a:rPr>
              <a:t>LiveData</a:t>
            </a:r>
            <a:r>
              <a:rPr lang="zh-CN" altLang="en-US" sz="1200" kern="1200" dirty="0">
                <a:solidFill>
                  <a:srgbClr val="220911"/>
                </a:solidFill>
                <a:latin typeface="+mj-ea"/>
                <a:ea typeface="+mn-ea"/>
                <a:cs typeface="+mn-cs"/>
              </a:rPr>
              <a:t>，可以实现组件之间的通信。</a:t>
            </a:r>
            <a:endParaRPr lang="en-US" altLang="zh-CN" sz="1200" kern="1200" dirty="0">
              <a:solidFill>
                <a:srgbClr val="220911"/>
              </a:solidFill>
              <a:latin typeface="+mj-ea"/>
              <a:ea typeface="+mn-ea"/>
              <a:cs typeface="+mn-cs"/>
            </a:endParaRPr>
          </a:p>
          <a:p>
            <a:r>
              <a:rPr kumimoji="1" lang="en-US" altLang="zh-CN" sz="1200" kern="1200" dirty="0">
                <a:solidFill>
                  <a:srgbClr val="220911"/>
                </a:solidFill>
                <a:latin typeface="+mj-ea"/>
                <a:ea typeface="+mn-ea"/>
                <a:cs typeface="+mn-cs"/>
              </a:rPr>
              <a:t>4</a:t>
            </a:r>
            <a:r>
              <a:rPr kumimoji="1" lang="zh-CN" altLang="en-US" sz="1200" kern="1200" dirty="0">
                <a:solidFill>
                  <a:srgbClr val="220911"/>
                </a:solidFill>
                <a:latin typeface="+mj-ea"/>
                <a:ea typeface="+mn-ea"/>
                <a:cs typeface="+mn-cs"/>
              </a:rPr>
              <a:t>、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如果生命周期变为非活跃状态，它会在再次变为活跃状态时接收最新的数据。例如，曾经在后台的 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Activity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会在返回前台后立即接收最新的数据。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使用非常简单。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EA2D7-B506-6343-B79A-4599AF8EA1C5}" type="slidenum">
              <a:rPr kumimoji="1" lang="zh-CN" altLang="en-US" smtClean="0"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284171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kern="1200" dirty="0">
                <a:solidFill>
                  <a:srgbClr val="220911"/>
                </a:solidFill>
                <a:latin typeface="+mj-ea"/>
                <a:ea typeface="+mn-ea"/>
                <a:cs typeface="+mn-cs"/>
              </a:rPr>
              <a:t>生命周期：</a:t>
            </a:r>
            <a:r>
              <a:rPr lang="en" altLang="zh-CN" sz="1200" kern="1200" dirty="0" err="1">
                <a:solidFill>
                  <a:srgbClr val="220911"/>
                </a:solidFill>
                <a:latin typeface="+mj-ea"/>
                <a:ea typeface="+mn-ea"/>
                <a:cs typeface="+mn-cs"/>
              </a:rPr>
              <a:t>ViewModel</a:t>
            </a:r>
            <a:r>
              <a:rPr lang="zh-CN" altLang="en-US" sz="1200" kern="1200" dirty="0">
                <a:solidFill>
                  <a:srgbClr val="220911"/>
                </a:solidFill>
                <a:latin typeface="+mj-ea"/>
                <a:ea typeface="+mn-ea"/>
                <a:cs typeface="+mn-cs"/>
              </a:rPr>
              <a:t>对象存在的时间范围是获取</a:t>
            </a:r>
            <a:r>
              <a:rPr lang="en" altLang="zh-CN" sz="1200" kern="1200" dirty="0" err="1">
                <a:solidFill>
                  <a:srgbClr val="220911"/>
                </a:solidFill>
                <a:latin typeface="+mj-ea"/>
                <a:ea typeface="+mn-ea"/>
                <a:cs typeface="+mn-cs"/>
              </a:rPr>
              <a:t>ViewModel</a:t>
            </a:r>
            <a:r>
              <a:rPr lang="zh-CN" altLang="en-US" sz="1200" kern="1200" dirty="0">
                <a:solidFill>
                  <a:srgbClr val="220911"/>
                </a:solidFill>
                <a:latin typeface="+mj-ea"/>
                <a:ea typeface="+mn-ea"/>
                <a:cs typeface="+mn-cs"/>
              </a:rPr>
              <a:t>时传递给</a:t>
            </a:r>
            <a:r>
              <a:rPr lang="en" altLang="zh-CN" sz="1200" kern="1200" dirty="0" err="1">
                <a:solidFill>
                  <a:srgbClr val="220911"/>
                </a:solidFill>
                <a:latin typeface="+mj-ea"/>
                <a:ea typeface="+mn-ea"/>
                <a:cs typeface="+mn-cs"/>
              </a:rPr>
              <a:t>ViewModelProvider</a:t>
            </a:r>
            <a:r>
              <a:rPr lang="zh-CN" altLang="en-US" sz="1200" kern="1200" dirty="0">
                <a:solidFill>
                  <a:srgbClr val="220911"/>
                </a:solidFill>
                <a:latin typeface="+mj-ea"/>
                <a:ea typeface="+mn-ea"/>
                <a:cs typeface="+mn-cs"/>
              </a:rPr>
              <a:t>的</a:t>
            </a:r>
            <a:r>
              <a:rPr lang="en" altLang="zh-CN" sz="1200" kern="1200" dirty="0">
                <a:solidFill>
                  <a:srgbClr val="220911"/>
                </a:solidFill>
                <a:latin typeface="+mj-ea"/>
                <a:ea typeface="+mn-ea"/>
                <a:cs typeface="+mn-cs"/>
              </a:rPr>
              <a:t>Lifecycle</a:t>
            </a:r>
            <a:r>
              <a:rPr lang="zh-CN" altLang="en" sz="1200" kern="1200" dirty="0">
                <a:solidFill>
                  <a:srgbClr val="220911"/>
                </a:solidFill>
                <a:latin typeface="+mj-ea"/>
                <a:ea typeface="+mn-ea"/>
                <a:cs typeface="+mn-cs"/>
              </a:rPr>
              <a:t>。</a:t>
            </a:r>
            <a:r>
              <a:rPr lang="en" altLang="zh-CN" sz="1200" kern="1200" dirty="0" err="1">
                <a:solidFill>
                  <a:srgbClr val="220911"/>
                </a:solidFill>
                <a:latin typeface="+mj-ea"/>
                <a:ea typeface="+mn-ea"/>
                <a:cs typeface="+mn-cs"/>
              </a:rPr>
              <a:t>ViewModel</a:t>
            </a:r>
            <a:r>
              <a:rPr lang="zh-CN" altLang="en-US" sz="1200" kern="1200" dirty="0">
                <a:solidFill>
                  <a:srgbClr val="220911"/>
                </a:solidFill>
                <a:latin typeface="+mj-ea"/>
                <a:ea typeface="+mn-ea"/>
                <a:cs typeface="+mn-cs"/>
              </a:rPr>
              <a:t>将一直留在内存中，直到限定其存在时间范围的</a:t>
            </a:r>
            <a:r>
              <a:rPr lang="en" altLang="zh-CN" sz="1200" kern="1200" dirty="0">
                <a:solidFill>
                  <a:srgbClr val="220911"/>
                </a:solidFill>
                <a:latin typeface="+mj-ea"/>
                <a:ea typeface="+mn-ea"/>
                <a:cs typeface="+mn-cs"/>
              </a:rPr>
              <a:t>Lifecycle</a:t>
            </a:r>
            <a:r>
              <a:rPr lang="zh-CN" altLang="en-US" sz="1200" kern="1200" dirty="0">
                <a:solidFill>
                  <a:srgbClr val="220911"/>
                </a:solidFill>
                <a:latin typeface="+mj-ea"/>
                <a:ea typeface="+mn-ea"/>
                <a:cs typeface="+mn-cs"/>
              </a:rPr>
              <a:t>永久消失：对于</a:t>
            </a:r>
            <a:r>
              <a:rPr lang="en" altLang="zh-CN" sz="1200" kern="1200" dirty="0">
                <a:solidFill>
                  <a:srgbClr val="220911"/>
                </a:solidFill>
                <a:latin typeface="+mj-ea"/>
                <a:ea typeface="+mn-ea"/>
                <a:cs typeface="+mn-cs"/>
              </a:rPr>
              <a:t>Activity</a:t>
            </a:r>
            <a:r>
              <a:rPr lang="zh-CN" altLang="en" sz="1200" kern="1200" dirty="0">
                <a:solidFill>
                  <a:srgbClr val="220911"/>
                </a:solidFill>
                <a:latin typeface="+mj-ea"/>
                <a:ea typeface="+mn-ea"/>
                <a:cs typeface="+mn-cs"/>
              </a:rPr>
              <a:t>，</a:t>
            </a:r>
            <a:r>
              <a:rPr lang="zh-CN" altLang="en-US" sz="1200" kern="1200" dirty="0">
                <a:solidFill>
                  <a:srgbClr val="220911"/>
                </a:solidFill>
                <a:latin typeface="+mj-ea"/>
                <a:ea typeface="+mn-ea"/>
                <a:cs typeface="+mn-cs"/>
              </a:rPr>
              <a:t>是在</a:t>
            </a:r>
            <a:r>
              <a:rPr lang="en" altLang="zh-CN" sz="1200" kern="1200" dirty="0">
                <a:solidFill>
                  <a:srgbClr val="220911"/>
                </a:solidFill>
                <a:latin typeface="+mj-ea"/>
                <a:ea typeface="+mn-ea"/>
                <a:cs typeface="+mn-cs"/>
              </a:rPr>
              <a:t>Activity</a:t>
            </a:r>
            <a:r>
              <a:rPr lang="zh-CN" altLang="en-US" sz="1200" kern="1200" dirty="0">
                <a:solidFill>
                  <a:srgbClr val="220911"/>
                </a:solidFill>
                <a:latin typeface="+mj-ea"/>
                <a:ea typeface="+mn-ea"/>
                <a:cs typeface="+mn-cs"/>
              </a:rPr>
              <a:t>完成时；而对于</a:t>
            </a:r>
            <a:r>
              <a:rPr lang="en" altLang="zh-CN" sz="1200" kern="1200" dirty="0">
                <a:solidFill>
                  <a:srgbClr val="220911"/>
                </a:solidFill>
                <a:latin typeface="+mj-ea"/>
                <a:ea typeface="+mn-ea"/>
                <a:cs typeface="+mn-cs"/>
              </a:rPr>
              <a:t>Fragment</a:t>
            </a:r>
            <a:r>
              <a:rPr lang="zh-CN" altLang="en" sz="1200" kern="1200" dirty="0">
                <a:solidFill>
                  <a:srgbClr val="220911"/>
                </a:solidFill>
                <a:latin typeface="+mj-ea"/>
                <a:ea typeface="+mn-ea"/>
                <a:cs typeface="+mn-cs"/>
              </a:rPr>
              <a:t>，</a:t>
            </a:r>
            <a:r>
              <a:rPr lang="zh-CN" altLang="en-US" sz="1200" kern="1200" dirty="0">
                <a:solidFill>
                  <a:srgbClr val="220911"/>
                </a:solidFill>
                <a:latin typeface="+mj-ea"/>
                <a:ea typeface="+mn-ea"/>
                <a:cs typeface="+mn-cs"/>
              </a:rPr>
              <a:t>是在</a:t>
            </a:r>
            <a:r>
              <a:rPr lang="en" altLang="zh-CN" sz="1200" kern="1200" dirty="0">
                <a:solidFill>
                  <a:srgbClr val="220911"/>
                </a:solidFill>
                <a:latin typeface="+mj-ea"/>
                <a:ea typeface="+mn-ea"/>
                <a:cs typeface="+mn-cs"/>
              </a:rPr>
              <a:t>Fragment</a:t>
            </a:r>
            <a:r>
              <a:rPr lang="zh-CN" altLang="en-US" sz="1200" kern="1200" dirty="0">
                <a:solidFill>
                  <a:srgbClr val="220911"/>
                </a:solidFill>
                <a:latin typeface="+mj-ea"/>
                <a:ea typeface="+mn-ea"/>
                <a:cs typeface="+mn-cs"/>
              </a:rPr>
              <a:t>分离时。具体生命周期如下图所示。</a:t>
            </a: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EA2D7-B506-6343-B79A-4599AF8EA1C5}" type="slidenum">
              <a:rPr kumimoji="1" lang="zh-CN" altLang="en-US" smtClean="0"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231163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sz="1200" kern="1200" dirty="0">
                <a:solidFill>
                  <a:srgbClr val="220911"/>
                </a:solidFill>
                <a:latin typeface="+mj-ea"/>
                <a:ea typeface="+mn-ea"/>
                <a:cs typeface="+mn-cs"/>
              </a:rPr>
              <a:t>利用协程把函数挂起，等待数据返回时触发</a:t>
            </a:r>
            <a:r>
              <a:rPr kumimoji="1" lang="en-US" altLang="zh-CN" sz="1200" kern="1200" dirty="0" err="1">
                <a:solidFill>
                  <a:srgbClr val="220911"/>
                </a:solidFill>
                <a:latin typeface="+mj-ea"/>
                <a:ea typeface="+mn-ea"/>
                <a:cs typeface="+mn-cs"/>
              </a:rPr>
              <a:t>ViewModel</a:t>
            </a:r>
            <a:r>
              <a:rPr kumimoji="1" lang="zh-CN" altLang="en-US" sz="1200" kern="1200" dirty="0">
                <a:solidFill>
                  <a:srgbClr val="220911"/>
                </a:solidFill>
                <a:latin typeface="+mj-ea"/>
                <a:ea typeface="+mn-ea"/>
                <a:cs typeface="+mn-cs"/>
              </a:rPr>
              <a:t>的</a:t>
            </a:r>
            <a:r>
              <a:rPr kumimoji="1" lang="en-US" altLang="zh-CN" sz="1200" kern="1200" dirty="0">
                <a:solidFill>
                  <a:srgbClr val="220911"/>
                </a:solidFill>
                <a:latin typeface="+mj-ea"/>
                <a:ea typeface="+mn-ea"/>
                <a:cs typeface="+mn-cs"/>
              </a:rPr>
              <a:t>res</a:t>
            </a:r>
            <a:r>
              <a:rPr kumimoji="1" lang="zh-CN" altLang="en-US" sz="1200" kern="1200" dirty="0">
                <a:solidFill>
                  <a:srgbClr val="220911"/>
                </a:solidFill>
                <a:latin typeface="+mj-ea"/>
                <a:ea typeface="+mn-ea"/>
                <a:cs typeface="+mn-cs"/>
              </a:rPr>
              <a:t>拿到数据，从而触发</a:t>
            </a:r>
            <a:r>
              <a:rPr kumimoji="1" lang="en-US" altLang="zh-CN" sz="1200" kern="1200" dirty="0" err="1">
                <a:solidFill>
                  <a:srgbClr val="220911"/>
                </a:solidFill>
                <a:latin typeface="+mj-ea"/>
                <a:ea typeface="+mn-ea"/>
                <a:cs typeface="+mn-cs"/>
              </a:rPr>
              <a:t>ViewModel</a:t>
            </a:r>
            <a:r>
              <a:rPr kumimoji="1" lang="zh-CN" altLang="en-US" sz="1200" kern="1200" dirty="0">
                <a:solidFill>
                  <a:srgbClr val="220911"/>
                </a:solidFill>
                <a:latin typeface="+mj-ea"/>
                <a:ea typeface="+mn-ea"/>
                <a:cs typeface="+mn-cs"/>
              </a:rPr>
              <a:t>的数据改变。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EA2D7-B506-6343-B79A-4599AF8EA1C5}" type="slidenum">
              <a:rPr kumimoji="1" lang="zh-CN" altLang="en-US" smtClean="0"/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670778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本次分享的主要内容分为五个部分。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主要就是讲解</a:t>
            </a:r>
            <a:r>
              <a:rPr kumimoji="1" lang="en-US" altLang="zh-CN" dirty="0"/>
              <a:t>what</a:t>
            </a:r>
            <a:r>
              <a:rPr kumimoji="1" lang="zh-CN" altLang="en-US" dirty="0"/>
              <a:t>、</a:t>
            </a:r>
            <a:r>
              <a:rPr kumimoji="1" lang="en-US" altLang="zh-CN" dirty="0"/>
              <a:t>why</a:t>
            </a:r>
            <a:r>
              <a:rPr kumimoji="1" lang="zh-CN" altLang="en-US" dirty="0"/>
              <a:t>、</a:t>
            </a:r>
            <a:r>
              <a:rPr kumimoji="1" lang="en-US" altLang="zh-CN" dirty="0"/>
              <a:t>how</a:t>
            </a:r>
            <a:r>
              <a:rPr kumimoji="1" lang="zh-CN" altLang="en-US" dirty="0"/>
              <a:t>，以及分析别人是怎么做的，最后总结我们应该怎么做。</a:t>
            </a:r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EA2D7-B506-6343-B79A-4599AF8EA1C5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976933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kern="1200" dirty="0">
                <a:solidFill>
                  <a:srgbClr val="220911"/>
                </a:solidFill>
                <a:latin typeface="+mj-ea"/>
                <a:ea typeface="+mn-ea"/>
                <a:cs typeface="+mn-cs"/>
              </a:rPr>
              <a:t>生命周期：</a:t>
            </a:r>
            <a:r>
              <a:rPr lang="en" altLang="zh-CN" sz="1200" kern="1200" dirty="0" err="1">
                <a:solidFill>
                  <a:srgbClr val="220911"/>
                </a:solidFill>
                <a:latin typeface="+mj-ea"/>
                <a:ea typeface="+mn-ea"/>
                <a:cs typeface="+mn-cs"/>
              </a:rPr>
              <a:t>ViewModel</a:t>
            </a:r>
            <a:r>
              <a:rPr lang="zh-CN" altLang="en-US" sz="1200" kern="1200" dirty="0">
                <a:solidFill>
                  <a:srgbClr val="220911"/>
                </a:solidFill>
                <a:latin typeface="+mj-ea"/>
                <a:ea typeface="+mn-ea"/>
                <a:cs typeface="+mn-cs"/>
              </a:rPr>
              <a:t>对象存在的时间范围是获取</a:t>
            </a:r>
            <a:r>
              <a:rPr lang="en" altLang="zh-CN" sz="1200" kern="1200" dirty="0" err="1">
                <a:solidFill>
                  <a:srgbClr val="220911"/>
                </a:solidFill>
                <a:latin typeface="+mj-ea"/>
                <a:ea typeface="+mn-ea"/>
                <a:cs typeface="+mn-cs"/>
              </a:rPr>
              <a:t>ViewModel</a:t>
            </a:r>
            <a:r>
              <a:rPr lang="zh-CN" altLang="en-US" sz="1200" kern="1200" dirty="0">
                <a:solidFill>
                  <a:srgbClr val="220911"/>
                </a:solidFill>
                <a:latin typeface="+mj-ea"/>
                <a:ea typeface="+mn-ea"/>
                <a:cs typeface="+mn-cs"/>
              </a:rPr>
              <a:t>时传递给</a:t>
            </a:r>
            <a:r>
              <a:rPr lang="en" altLang="zh-CN" sz="1200" kern="1200" dirty="0" err="1">
                <a:solidFill>
                  <a:srgbClr val="220911"/>
                </a:solidFill>
                <a:latin typeface="+mj-ea"/>
                <a:ea typeface="+mn-ea"/>
                <a:cs typeface="+mn-cs"/>
              </a:rPr>
              <a:t>ViewModelProvider</a:t>
            </a:r>
            <a:r>
              <a:rPr lang="zh-CN" altLang="en-US" sz="1200" kern="1200" dirty="0">
                <a:solidFill>
                  <a:srgbClr val="220911"/>
                </a:solidFill>
                <a:latin typeface="+mj-ea"/>
                <a:ea typeface="+mn-ea"/>
                <a:cs typeface="+mn-cs"/>
              </a:rPr>
              <a:t>的</a:t>
            </a:r>
            <a:r>
              <a:rPr lang="en" altLang="zh-CN" sz="1200" kern="1200" dirty="0">
                <a:solidFill>
                  <a:srgbClr val="220911"/>
                </a:solidFill>
                <a:latin typeface="+mj-ea"/>
                <a:ea typeface="+mn-ea"/>
                <a:cs typeface="+mn-cs"/>
              </a:rPr>
              <a:t>Lifecycle</a:t>
            </a:r>
            <a:r>
              <a:rPr lang="zh-CN" altLang="en" sz="1200" kern="1200" dirty="0">
                <a:solidFill>
                  <a:srgbClr val="220911"/>
                </a:solidFill>
                <a:latin typeface="+mj-ea"/>
                <a:ea typeface="+mn-ea"/>
                <a:cs typeface="+mn-cs"/>
              </a:rPr>
              <a:t>。</a:t>
            </a:r>
            <a:r>
              <a:rPr lang="en" altLang="zh-CN" sz="1200" kern="1200" dirty="0" err="1">
                <a:solidFill>
                  <a:srgbClr val="220911"/>
                </a:solidFill>
                <a:latin typeface="+mj-ea"/>
                <a:ea typeface="+mn-ea"/>
                <a:cs typeface="+mn-cs"/>
              </a:rPr>
              <a:t>ViewModel</a:t>
            </a:r>
            <a:r>
              <a:rPr lang="zh-CN" altLang="en-US" sz="1200" kern="1200" dirty="0">
                <a:solidFill>
                  <a:srgbClr val="220911"/>
                </a:solidFill>
                <a:latin typeface="+mj-ea"/>
                <a:ea typeface="+mn-ea"/>
                <a:cs typeface="+mn-cs"/>
              </a:rPr>
              <a:t>将一直留在内存中，直到限定其存在时间范围的</a:t>
            </a:r>
            <a:r>
              <a:rPr lang="en" altLang="zh-CN" sz="1200" kern="1200" dirty="0">
                <a:solidFill>
                  <a:srgbClr val="220911"/>
                </a:solidFill>
                <a:latin typeface="+mj-ea"/>
                <a:ea typeface="+mn-ea"/>
                <a:cs typeface="+mn-cs"/>
              </a:rPr>
              <a:t>Lifecycle</a:t>
            </a:r>
            <a:r>
              <a:rPr lang="zh-CN" altLang="en-US" sz="1200" kern="1200" dirty="0">
                <a:solidFill>
                  <a:srgbClr val="220911"/>
                </a:solidFill>
                <a:latin typeface="+mj-ea"/>
                <a:ea typeface="+mn-ea"/>
                <a:cs typeface="+mn-cs"/>
              </a:rPr>
              <a:t>永久消失：对于</a:t>
            </a:r>
            <a:r>
              <a:rPr lang="en" altLang="zh-CN" sz="1200" kern="1200" dirty="0">
                <a:solidFill>
                  <a:srgbClr val="220911"/>
                </a:solidFill>
                <a:latin typeface="+mj-ea"/>
                <a:ea typeface="+mn-ea"/>
                <a:cs typeface="+mn-cs"/>
              </a:rPr>
              <a:t>Activity</a:t>
            </a:r>
            <a:r>
              <a:rPr lang="zh-CN" altLang="en" sz="1200" kern="1200" dirty="0">
                <a:solidFill>
                  <a:srgbClr val="220911"/>
                </a:solidFill>
                <a:latin typeface="+mj-ea"/>
                <a:ea typeface="+mn-ea"/>
                <a:cs typeface="+mn-cs"/>
              </a:rPr>
              <a:t>，</a:t>
            </a:r>
            <a:r>
              <a:rPr lang="zh-CN" altLang="en-US" sz="1200" kern="1200" dirty="0">
                <a:solidFill>
                  <a:srgbClr val="220911"/>
                </a:solidFill>
                <a:latin typeface="+mj-ea"/>
                <a:ea typeface="+mn-ea"/>
                <a:cs typeface="+mn-cs"/>
              </a:rPr>
              <a:t>是在</a:t>
            </a:r>
            <a:r>
              <a:rPr lang="en" altLang="zh-CN" sz="1200" kern="1200" dirty="0">
                <a:solidFill>
                  <a:srgbClr val="220911"/>
                </a:solidFill>
                <a:latin typeface="+mj-ea"/>
                <a:ea typeface="+mn-ea"/>
                <a:cs typeface="+mn-cs"/>
              </a:rPr>
              <a:t>Activity</a:t>
            </a:r>
            <a:r>
              <a:rPr lang="zh-CN" altLang="en-US" sz="1200" kern="1200" dirty="0">
                <a:solidFill>
                  <a:srgbClr val="220911"/>
                </a:solidFill>
                <a:latin typeface="+mj-ea"/>
                <a:ea typeface="+mn-ea"/>
                <a:cs typeface="+mn-cs"/>
              </a:rPr>
              <a:t>完成时；而对于</a:t>
            </a:r>
            <a:r>
              <a:rPr lang="en" altLang="zh-CN" sz="1200" kern="1200" dirty="0">
                <a:solidFill>
                  <a:srgbClr val="220911"/>
                </a:solidFill>
                <a:latin typeface="+mj-ea"/>
                <a:ea typeface="+mn-ea"/>
                <a:cs typeface="+mn-cs"/>
              </a:rPr>
              <a:t>Fragment</a:t>
            </a:r>
            <a:r>
              <a:rPr lang="zh-CN" altLang="en" sz="1200" kern="1200" dirty="0">
                <a:solidFill>
                  <a:srgbClr val="220911"/>
                </a:solidFill>
                <a:latin typeface="+mj-ea"/>
                <a:ea typeface="+mn-ea"/>
                <a:cs typeface="+mn-cs"/>
              </a:rPr>
              <a:t>，</a:t>
            </a:r>
            <a:r>
              <a:rPr lang="zh-CN" altLang="en-US" sz="1200" kern="1200" dirty="0">
                <a:solidFill>
                  <a:srgbClr val="220911"/>
                </a:solidFill>
                <a:latin typeface="+mj-ea"/>
                <a:ea typeface="+mn-ea"/>
                <a:cs typeface="+mn-cs"/>
              </a:rPr>
              <a:t>是在</a:t>
            </a:r>
            <a:r>
              <a:rPr lang="en" altLang="zh-CN" sz="1200" kern="1200" dirty="0">
                <a:solidFill>
                  <a:srgbClr val="220911"/>
                </a:solidFill>
                <a:latin typeface="+mj-ea"/>
                <a:ea typeface="+mn-ea"/>
                <a:cs typeface="+mn-cs"/>
              </a:rPr>
              <a:t>Fragment</a:t>
            </a:r>
            <a:r>
              <a:rPr lang="zh-CN" altLang="en-US" sz="1200" kern="1200" dirty="0">
                <a:solidFill>
                  <a:srgbClr val="220911"/>
                </a:solidFill>
                <a:latin typeface="+mj-ea"/>
                <a:ea typeface="+mn-ea"/>
                <a:cs typeface="+mn-cs"/>
              </a:rPr>
              <a:t>分离时。具体生命周期如下图所示。</a:t>
            </a: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EA2D7-B506-6343-B79A-4599AF8EA1C5}" type="slidenum">
              <a:rPr kumimoji="1" lang="zh-CN" altLang="en-US" smtClean="0"/>
              <a:t>20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1153399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CN" dirty="0">
                <a:hlinkClick r:id="rId3"/>
              </a:rPr>
              <a:t>https://dreamerhome.github.io/2016/07/07/dagger/</a:t>
            </a:r>
            <a:r>
              <a:rPr lang="zh-CN" altLang="en-US" dirty="0"/>
              <a:t>    </a:t>
            </a:r>
            <a:r>
              <a:rPr lang="en-US" altLang="zh-CN" dirty="0"/>
              <a:t>dagger2</a:t>
            </a:r>
          </a:p>
          <a:p>
            <a:endParaRPr kumimoji="1" lang="en-US" altLang="zh-CN" dirty="0"/>
          </a:p>
          <a:p>
            <a:r>
              <a:rPr lang="zh-CN" altLang="en-US" sz="1200" kern="1200" dirty="0">
                <a:solidFill>
                  <a:srgbClr val="220911"/>
                </a:solidFill>
                <a:latin typeface="+mj-ea"/>
                <a:ea typeface="+mn-ea"/>
                <a:cs typeface="+mn-cs"/>
              </a:rPr>
              <a:t>我们在项目中，经常会需要在一个对象里面去创建另一个对象的实例，比如说</a:t>
            </a:r>
            <a:r>
              <a:rPr lang="en-US" altLang="zh-CN" sz="1200" kern="1200" dirty="0">
                <a:solidFill>
                  <a:srgbClr val="220911"/>
                </a:solidFill>
                <a:latin typeface="+mj-ea"/>
                <a:ea typeface="+mn-ea"/>
                <a:cs typeface="+mn-cs"/>
              </a:rPr>
              <a:t>MVP</a:t>
            </a:r>
            <a:r>
              <a:rPr lang="zh-CN" altLang="en-US" sz="1200" kern="1200" dirty="0">
                <a:solidFill>
                  <a:srgbClr val="220911"/>
                </a:solidFill>
                <a:latin typeface="+mj-ea"/>
                <a:ea typeface="+mn-ea"/>
                <a:cs typeface="+mn-cs"/>
              </a:rPr>
              <a:t>结构中，大部分的框架都是在</a:t>
            </a:r>
            <a:r>
              <a:rPr lang="en-US" altLang="zh-CN" sz="1200" kern="1200" dirty="0">
                <a:solidFill>
                  <a:srgbClr val="220911"/>
                </a:solidFill>
                <a:latin typeface="+mj-ea"/>
                <a:ea typeface="+mn-ea"/>
                <a:cs typeface="+mn-cs"/>
              </a:rPr>
              <a:t>View</a:t>
            </a:r>
            <a:r>
              <a:rPr lang="zh-CN" altLang="en-US" sz="1200" kern="1200" dirty="0">
                <a:solidFill>
                  <a:srgbClr val="220911"/>
                </a:solidFill>
                <a:latin typeface="+mj-ea"/>
                <a:ea typeface="+mn-ea"/>
                <a:cs typeface="+mn-cs"/>
              </a:rPr>
              <a:t>层里面创建</a:t>
            </a:r>
            <a:r>
              <a:rPr lang="en-US" altLang="zh-CN" sz="1200" kern="1200" dirty="0">
                <a:solidFill>
                  <a:srgbClr val="220911"/>
                </a:solidFill>
                <a:latin typeface="+mj-ea"/>
                <a:ea typeface="+mn-ea"/>
                <a:cs typeface="+mn-cs"/>
              </a:rPr>
              <a:t>Presenter</a:t>
            </a:r>
            <a:r>
              <a:rPr lang="zh-CN" altLang="en-US" sz="1200" kern="1200" dirty="0">
                <a:solidFill>
                  <a:srgbClr val="220911"/>
                </a:solidFill>
                <a:latin typeface="+mj-ea"/>
                <a:ea typeface="+mn-ea"/>
                <a:cs typeface="+mn-cs"/>
              </a:rPr>
              <a:t>的实例，类似这种创建依赖的方式，我们都叫做</a:t>
            </a:r>
            <a:r>
              <a:rPr lang="en-US" altLang="zh-CN" sz="1200" kern="1200" dirty="0">
                <a:solidFill>
                  <a:srgbClr val="220911"/>
                </a:solidFill>
                <a:latin typeface="+mj-ea"/>
                <a:ea typeface="+mn-ea"/>
                <a:cs typeface="+mn-cs"/>
              </a:rPr>
              <a:t>Hard</a:t>
            </a:r>
            <a:r>
              <a:rPr lang="zh-CN" altLang="en-US" sz="1200" kern="1200" dirty="0">
                <a:solidFill>
                  <a:srgbClr val="220911"/>
                </a:solidFill>
                <a:latin typeface="+mj-ea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rgbClr val="220911"/>
                </a:solidFill>
                <a:latin typeface="+mj-ea"/>
                <a:ea typeface="+mn-ea"/>
                <a:cs typeface="+mn-cs"/>
              </a:rPr>
              <a:t>Init</a:t>
            </a:r>
            <a:r>
              <a:rPr lang="zh-CN" altLang="en-US" sz="1200" kern="1200" dirty="0">
                <a:solidFill>
                  <a:srgbClr val="220911"/>
                </a:solidFill>
                <a:latin typeface="+mj-ea"/>
                <a:ea typeface="+mn-ea"/>
                <a:cs typeface="+mn-cs"/>
              </a:rPr>
              <a:t>。</a:t>
            </a:r>
            <a:endParaRPr lang="en-US" altLang="zh-CN" sz="1200" kern="1200" dirty="0">
              <a:solidFill>
                <a:srgbClr val="220911"/>
              </a:solidFill>
              <a:latin typeface="+mj-ea"/>
              <a:ea typeface="+mn-ea"/>
              <a:cs typeface="+mn-cs"/>
            </a:endParaRPr>
          </a:p>
          <a:p>
            <a:endParaRPr lang="en-US" altLang="zh-CN" sz="1200" kern="1200" dirty="0">
              <a:solidFill>
                <a:srgbClr val="220911"/>
              </a:solidFill>
              <a:latin typeface="+mj-ea"/>
              <a:ea typeface="+mn-ea"/>
              <a:cs typeface="+mn-cs"/>
            </a:endParaRPr>
          </a:p>
          <a:p>
            <a:r>
              <a:rPr lang="en-US" altLang="zh-CN" sz="1200" kern="1200" dirty="0">
                <a:solidFill>
                  <a:srgbClr val="220911"/>
                </a:solidFill>
                <a:latin typeface="+mj-ea"/>
                <a:ea typeface="+mn-ea"/>
                <a:cs typeface="+mn-cs"/>
              </a:rPr>
              <a:t>Hard</a:t>
            </a:r>
            <a:r>
              <a:rPr lang="zh-CN" altLang="en-US" sz="1200" kern="1200" dirty="0">
                <a:solidFill>
                  <a:srgbClr val="220911"/>
                </a:solidFill>
                <a:latin typeface="+mj-ea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rgbClr val="220911"/>
                </a:solidFill>
                <a:latin typeface="+mj-ea"/>
                <a:ea typeface="+mn-ea"/>
                <a:cs typeface="+mn-cs"/>
              </a:rPr>
              <a:t>Init</a:t>
            </a:r>
            <a:r>
              <a:rPr lang="zh-CN" altLang="en-US" sz="1200" kern="1200" dirty="0">
                <a:solidFill>
                  <a:srgbClr val="220911"/>
                </a:solidFill>
                <a:latin typeface="+mj-ea"/>
                <a:ea typeface="+mn-ea"/>
                <a:cs typeface="+mn-cs"/>
              </a:rPr>
              <a:t>会导致什么问题呢？过多的相互依赖会导致代码难以维护，因为在一个对象里面去创建另一个对象，你往往需要知道另一个对象依赖什么对象，当它依赖的对象变更的时候，你对他的创建代码也会跟着变化，这种由于局部代码的小修改而导致大面积的改代码，对项目稳定性和代码的整洁性都是有害的。</a:t>
            </a:r>
            <a:endParaRPr lang="en-US" altLang="zh-CN" sz="1200" kern="1200" dirty="0">
              <a:solidFill>
                <a:srgbClr val="220911"/>
              </a:solidFill>
              <a:latin typeface="+mj-ea"/>
              <a:ea typeface="+mn-ea"/>
              <a:cs typeface="+mn-cs"/>
            </a:endParaRPr>
          </a:p>
          <a:p>
            <a:endParaRPr lang="en-US" altLang="zh-CN" sz="1200" kern="1200" dirty="0">
              <a:solidFill>
                <a:srgbClr val="220911"/>
              </a:solidFill>
              <a:latin typeface="+mj-ea"/>
              <a:ea typeface="+mn-ea"/>
              <a:cs typeface="+mn-cs"/>
            </a:endParaRPr>
          </a:p>
          <a:p>
            <a:r>
              <a:rPr lang="zh-CN" altLang="en-US" sz="1200" kern="1200" dirty="0">
                <a:solidFill>
                  <a:srgbClr val="220911"/>
                </a:solidFill>
                <a:latin typeface="+mj-ea"/>
                <a:ea typeface="+mn-ea"/>
                <a:cs typeface="+mn-cs"/>
              </a:rPr>
              <a:t>比如说，</a:t>
            </a:r>
            <a:r>
              <a:rPr lang="en-US" altLang="zh-CN" sz="1200" kern="1200" dirty="0">
                <a:solidFill>
                  <a:srgbClr val="220911"/>
                </a:solidFill>
                <a:latin typeface="+mj-ea"/>
                <a:ea typeface="+mn-ea"/>
                <a:cs typeface="+mn-cs"/>
              </a:rPr>
              <a:t>View</a:t>
            </a:r>
            <a:r>
              <a:rPr lang="zh-CN" altLang="en-US" sz="1200" kern="1200" dirty="0">
                <a:solidFill>
                  <a:srgbClr val="220911"/>
                </a:solidFill>
                <a:latin typeface="+mj-ea"/>
                <a:ea typeface="+mn-ea"/>
                <a:cs typeface="+mn-cs"/>
              </a:rPr>
              <a:t>里面创建了</a:t>
            </a:r>
            <a:r>
              <a:rPr lang="en-US" altLang="zh-CN" sz="1200" kern="1200" dirty="0">
                <a:solidFill>
                  <a:srgbClr val="220911"/>
                </a:solidFill>
                <a:latin typeface="+mj-ea"/>
                <a:ea typeface="+mn-ea"/>
                <a:cs typeface="+mn-cs"/>
              </a:rPr>
              <a:t>Presenter</a:t>
            </a:r>
            <a:r>
              <a:rPr lang="zh-CN" altLang="en-US" sz="1200" kern="1200" dirty="0">
                <a:solidFill>
                  <a:srgbClr val="220911"/>
                </a:solidFill>
                <a:latin typeface="+mj-ea"/>
                <a:ea typeface="+mn-ea"/>
                <a:cs typeface="+mn-cs"/>
              </a:rPr>
              <a:t>，创建</a:t>
            </a:r>
            <a:r>
              <a:rPr lang="en-US" altLang="zh-CN" sz="1200" kern="1200" dirty="0">
                <a:solidFill>
                  <a:srgbClr val="220911"/>
                </a:solidFill>
                <a:latin typeface="+mj-ea"/>
                <a:ea typeface="+mn-ea"/>
                <a:cs typeface="+mn-cs"/>
              </a:rPr>
              <a:t>Presenter</a:t>
            </a:r>
            <a:r>
              <a:rPr lang="zh-CN" altLang="en-US" sz="1200" kern="1200" dirty="0">
                <a:solidFill>
                  <a:srgbClr val="220911"/>
                </a:solidFill>
                <a:latin typeface="+mj-ea"/>
                <a:ea typeface="+mn-ea"/>
                <a:cs typeface="+mn-cs"/>
              </a:rPr>
              <a:t>的时候需要设置一个参数，当需求变动，</a:t>
            </a:r>
            <a:r>
              <a:rPr lang="en-US" altLang="zh-CN" sz="1200" kern="1200" dirty="0">
                <a:solidFill>
                  <a:srgbClr val="220911"/>
                </a:solidFill>
                <a:latin typeface="+mj-ea"/>
                <a:ea typeface="+mn-ea"/>
                <a:cs typeface="+mn-cs"/>
              </a:rPr>
              <a:t>Presenter</a:t>
            </a:r>
            <a:r>
              <a:rPr lang="zh-CN" altLang="en-US" sz="1200" kern="1200" dirty="0">
                <a:solidFill>
                  <a:srgbClr val="220911"/>
                </a:solidFill>
                <a:latin typeface="+mj-ea"/>
                <a:ea typeface="+mn-ea"/>
                <a:cs typeface="+mn-cs"/>
              </a:rPr>
              <a:t>需要依赖两个乃至</a:t>
            </a:r>
            <a:r>
              <a:rPr lang="en-US" altLang="zh-CN" sz="1200" kern="1200" dirty="0">
                <a:solidFill>
                  <a:srgbClr val="220911"/>
                </a:solidFill>
                <a:latin typeface="+mj-ea"/>
                <a:ea typeface="+mn-ea"/>
                <a:cs typeface="+mn-cs"/>
              </a:rPr>
              <a:t>N</a:t>
            </a:r>
            <a:r>
              <a:rPr lang="zh-CN" altLang="en-US" sz="1200" kern="1200" dirty="0">
                <a:solidFill>
                  <a:srgbClr val="220911"/>
                </a:solidFill>
                <a:latin typeface="+mj-ea"/>
                <a:ea typeface="+mn-ea"/>
                <a:cs typeface="+mn-cs"/>
              </a:rPr>
              <a:t>个参数初始化时，</a:t>
            </a:r>
            <a:r>
              <a:rPr lang="en-US" altLang="zh-CN" sz="1200" kern="1200" dirty="0">
                <a:solidFill>
                  <a:srgbClr val="220911"/>
                </a:solidFill>
                <a:latin typeface="+mj-ea"/>
                <a:ea typeface="+mn-ea"/>
                <a:cs typeface="+mn-cs"/>
              </a:rPr>
              <a:t>View</a:t>
            </a:r>
            <a:r>
              <a:rPr lang="zh-CN" altLang="en-US" sz="1200" kern="1200" dirty="0">
                <a:solidFill>
                  <a:srgbClr val="220911"/>
                </a:solidFill>
                <a:latin typeface="+mj-ea"/>
                <a:ea typeface="+mn-ea"/>
                <a:cs typeface="+mn-cs"/>
              </a:rPr>
              <a:t>对</a:t>
            </a:r>
            <a:r>
              <a:rPr lang="en-US" altLang="zh-CN" sz="1200" kern="1200" dirty="0">
                <a:solidFill>
                  <a:srgbClr val="220911"/>
                </a:solidFill>
                <a:latin typeface="+mj-ea"/>
                <a:ea typeface="+mn-ea"/>
                <a:cs typeface="+mn-cs"/>
              </a:rPr>
              <a:t>Presenter</a:t>
            </a:r>
            <a:r>
              <a:rPr lang="zh-CN" altLang="en-US" sz="1200" kern="1200" dirty="0">
                <a:solidFill>
                  <a:srgbClr val="220911"/>
                </a:solidFill>
                <a:latin typeface="+mj-ea"/>
                <a:ea typeface="+mn-ea"/>
                <a:cs typeface="+mn-cs"/>
              </a:rPr>
              <a:t>的</a:t>
            </a:r>
            <a:r>
              <a:rPr lang="en-US" altLang="zh-CN" sz="1200" kern="1200" dirty="0">
                <a:solidFill>
                  <a:srgbClr val="220911"/>
                </a:solidFill>
                <a:latin typeface="+mj-ea"/>
                <a:ea typeface="+mn-ea"/>
                <a:cs typeface="+mn-cs"/>
              </a:rPr>
              <a:t>Hard</a:t>
            </a:r>
            <a:r>
              <a:rPr lang="zh-CN" altLang="en-US" sz="1200" kern="1200" dirty="0">
                <a:solidFill>
                  <a:srgbClr val="220911"/>
                </a:solidFill>
                <a:latin typeface="+mj-ea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rgbClr val="220911"/>
                </a:solidFill>
                <a:latin typeface="+mj-ea"/>
                <a:ea typeface="+mn-ea"/>
                <a:cs typeface="+mn-cs"/>
              </a:rPr>
              <a:t>Init</a:t>
            </a:r>
            <a:r>
              <a:rPr lang="zh-CN" altLang="en-US" sz="1200" kern="1200" dirty="0">
                <a:solidFill>
                  <a:srgbClr val="220911"/>
                </a:solidFill>
                <a:latin typeface="+mj-ea"/>
                <a:ea typeface="+mn-ea"/>
                <a:cs typeface="+mn-cs"/>
              </a:rPr>
              <a:t>代码也需要跟着变化，这对于开发者来说是不原因见到的。</a:t>
            </a:r>
            <a:endParaRPr lang="en-US" altLang="zh-CN" sz="1200" kern="1200" dirty="0">
              <a:solidFill>
                <a:srgbClr val="220911"/>
              </a:solidFill>
              <a:latin typeface="+mj-ea"/>
              <a:ea typeface="+mn-ea"/>
              <a:cs typeface="+mn-cs"/>
            </a:endParaRPr>
          </a:p>
          <a:p>
            <a:endParaRPr lang="en-US" altLang="zh-CN" sz="1200" kern="1200" dirty="0">
              <a:solidFill>
                <a:srgbClr val="220911"/>
              </a:solidFill>
              <a:latin typeface="+mj-ea"/>
              <a:ea typeface="+mn-ea"/>
              <a:cs typeface="+mn-cs"/>
            </a:endParaRPr>
          </a:p>
          <a:p>
            <a:r>
              <a:rPr lang="zh-CN" altLang="en-US" sz="1200" kern="1200" dirty="0">
                <a:solidFill>
                  <a:srgbClr val="220911"/>
                </a:solidFill>
                <a:latin typeface="+mj-ea"/>
                <a:ea typeface="+mn-ea"/>
                <a:cs typeface="+mn-cs"/>
              </a:rPr>
              <a:t>而解决这种</a:t>
            </a:r>
            <a:r>
              <a:rPr lang="en-US" altLang="zh-CN" sz="1200" kern="1200" dirty="0">
                <a:solidFill>
                  <a:srgbClr val="220911"/>
                </a:solidFill>
                <a:latin typeface="+mj-ea"/>
                <a:ea typeface="+mn-ea"/>
                <a:cs typeface="+mn-cs"/>
              </a:rPr>
              <a:t>Hard</a:t>
            </a:r>
            <a:r>
              <a:rPr lang="zh-CN" altLang="en-US" sz="1200" kern="1200" dirty="0">
                <a:solidFill>
                  <a:srgbClr val="220911"/>
                </a:solidFill>
                <a:latin typeface="+mj-ea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rgbClr val="220911"/>
                </a:solidFill>
                <a:latin typeface="+mj-ea"/>
                <a:ea typeface="+mn-ea"/>
                <a:cs typeface="+mn-cs"/>
              </a:rPr>
              <a:t>Init</a:t>
            </a:r>
            <a:r>
              <a:rPr lang="zh-CN" altLang="en-US" sz="1200" kern="1200" dirty="0">
                <a:solidFill>
                  <a:srgbClr val="220911"/>
                </a:solidFill>
                <a:latin typeface="+mj-ea"/>
                <a:ea typeface="+mn-ea"/>
                <a:cs typeface="+mn-cs"/>
              </a:rPr>
              <a:t>的方式就需要通过依赖注入，依赖注入主要有三种途径：</a:t>
            </a:r>
            <a:endParaRPr lang="en-US" altLang="zh-CN" sz="1200" kern="1200" dirty="0">
              <a:solidFill>
                <a:srgbClr val="220911"/>
              </a:solidFill>
              <a:latin typeface="+mj-ea"/>
              <a:ea typeface="+mn-ea"/>
              <a:cs typeface="+mn-cs"/>
            </a:endParaRPr>
          </a:p>
          <a:p>
            <a:endParaRPr lang="en-US" altLang="zh-CN" sz="1200" kern="1200" dirty="0">
              <a:solidFill>
                <a:srgbClr val="220911"/>
              </a:solidFill>
              <a:latin typeface="+mj-ea"/>
              <a:ea typeface="+mn-ea"/>
              <a:cs typeface="+mn-cs"/>
            </a:endParaRPr>
          </a:p>
          <a:p>
            <a:r>
              <a:rPr lang="en-US" altLang="zh-CN" sz="1200" kern="1200" dirty="0">
                <a:solidFill>
                  <a:srgbClr val="220911"/>
                </a:solidFill>
                <a:latin typeface="+mj-ea"/>
                <a:ea typeface="+mn-ea"/>
                <a:cs typeface="+mn-cs"/>
              </a:rPr>
              <a:t>1</a:t>
            </a:r>
            <a:r>
              <a:rPr lang="zh-CN" altLang="en-US" sz="1200" kern="1200" dirty="0">
                <a:solidFill>
                  <a:srgbClr val="220911"/>
                </a:solidFill>
                <a:latin typeface="+mj-ea"/>
                <a:ea typeface="+mn-ea"/>
                <a:cs typeface="+mn-cs"/>
              </a:rPr>
              <a:t>、构造方法注入依赖对象</a:t>
            </a:r>
            <a:endParaRPr lang="en-US" altLang="zh-CN" sz="1200" kern="1200" dirty="0">
              <a:solidFill>
                <a:srgbClr val="220911"/>
              </a:solidFill>
              <a:latin typeface="+mj-ea"/>
              <a:ea typeface="+mn-ea"/>
              <a:cs typeface="+mn-cs"/>
            </a:endParaRPr>
          </a:p>
          <a:p>
            <a:r>
              <a:rPr lang="en-US" altLang="zh-CN" sz="1200" kern="1200" dirty="0">
                <a:solidFill>
                  <a:srgbClr val="220911"/>
                </a:solidFill>
                <a:latin typeface="+mj-ea"/>
                <a:ea typeface="+mn-ea"/>
                <a:cs typeface="+mn-cs"/>
              </a:rPr>
              <a:t>2</a:t>
            </a:r>
            <a:r>
              <a:rPr lang="zh-CN" altLang="en-US" sz="1200" kern="1200" dirty="0">
                <a:solidFill>
                  <a:srgbClr val="220911"/>
                </a:solidFill>
                <a:latin typeface="+mj-ea"/>
                <a:ea typeface="+mn-ea"/>
                <a:cs typeface="+mn-cs"/>
              </a:rPr>
              <a:t>、</a:t>
            </a:r>
            <a:r>
              <a:rPr lang="en-US" altLang="zh-CN" sz="1200" kern="1200" dirty="0">
                <a:solidFill>
                  <a:srgbClr val="220911"/>
                </a:solidFill>
                <a:latin typeface="+mj-ea"/>
                <a:ea typeface="+mn-ea"/>
                <a:cs typeface="+mn-cs"/>
              </a:rPr>
              <a:t>set</a:t>
            </a:r>
            <a:r>
              <a:rPr lang="zh-CN" altLang="en-US" sz="1200" kern="1200" dirty="0">
                <a:solidFill>
                  <a:srgbClr val="220911"/>
                </a:solidFill>
                <a:latin typeface="+mj-ea"/>
                <a:ea typeface="+mn-ea"/>
                <a:cs typeface="+mn-cs"/>
              </a:rPr>
              <a:t>方法注入依赖对象</a:t>
            </a:r>
            <a:endParaRPr lang="en-US" altLang="zh-CN" sz="1200" kern="1200" dirty="0">
              <a:solidFill>
                <a:srgbClr val="220911"/>
              </a:solidFill>
              <a:latin typeface="+mj-ea"/>
              <a:ea typeface="+mn-ea"/>
              <a:cs typeface="+mn-cs"/>
            </a:endParaRPr>
          </a:p>
          <a:p>
            <a:r>
              <a:rPr lang="en-US" altLang="zh-CN" sz="1200" kern="1200" dirty="0">
                <a:solidFill>
                  <a:srgbClr val="220911"/>
                </a:solidFill>
                <a:latin typeface="+mj-ea"/>
                <a:ea typeface="+mn-ea"/>
                <a:cs typeface="+mn-cs"/>
              </a:rPr>
              <a:t>3</a:t>
            </a:r>
            <a:r>
              <a:rPr lang="zh-CN" altLang="en-US" sz="1200" kern="1200" dirty="0">
                <a:solidFill>
                  <a:srgbClr val="220911"/>
                </a:solidFill>
                <a:latin typeface="+mj-ea"/>
                <a:ea typeface="+mn-ea"/>
                <a:cs typeface="+mn-cs"/>
              </a:rPr>
              <a:t>、通过接口注入依赖对象</a:t>
            </a:r>
            <a:endParaRPr lang="en-US" altLang="zh-CN" sz="1200" kern="1200" dirty="0">
              <a:solidFill>
                <a:srgbClr val="220911"/>
              </a:solidFill>
              <a:latin typeface="+mj-ea"/>
              <a:ea typeface="+mn-ea"/>
              <a:cs typeface="+mn-cs"/>
            </a:endParaRPr>
          </a:p>
          <a:p>
            <a:endParaRPr lang="en-US" altLang="zh-CN" sz="1200" kern="1200" dirty="0">
              <a:solidFill>
                <a:srgbClr val="220911"/>
              </a:solidFill>
              <a:latin typeface="+mj-ea"/>
              <a:ea typeface="+mn-ea"/>
              <a:cs typeface="+mn-cs"/>
            </a:endParaRPr>
          </a:p>
          <a:p>
            <a:r>
              <a:rPr lang="zh-CN" altLang="en-US" sz="1200" kern="1200" dirty="0">
                <a:solidFill>
                  <a:srgbClr val="220911"/>
                </a:solidFill>
                <a:latin typeface="+mj-ea"/>
                <a:ea typeface="+mn-ea"/>
                <a:cs typeface="+mn-cs"/>
              </a:rPr>
              <a:t>依赖注入非常简单，我们只要用以上其中一种就能避免</a:t>
            </a:r>
            <a:r>
              <a:rPr lang="en-US" altLang="zh-CN" sz="1200" kern="1200" dirty="0">
                <a:solidFill>
                  <a:srgbClr val="220911"/>
                </a:solidFill>
                <a:latin typeface="+mj-ea"/>
                <a:ea typeface="+mn-ea"/>
                <a:cs typeface="+mn-cs"/>
              </a:rPr>
              <a:t>Hard</a:t>
            </a:r>
            <a:r>
              <a:rPr lang="zh-CN" altLang="en-US" sz="1200" kern="1200" dirty="0">
                <a:solidFill>
                  <a:srgbClr val="220911"/>
                </a:solidFill>
                <a:latin typeface="+mj-ea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rgbClr val="220911"/>
                </a:solidFill>
                <a:latin typeface="+mj-ea"/>
                <a:ea typeface="+mn-ea"/>
                <a:cs typeface="+mn-cs"/>
              </a:rPr>
              <a:t>Init</a:t>
            </a:r>
            <a:r>
              <a:rPr lang="zh-CN" altLang="en-US" sz="1200" kern="1200" dirty="0">
                <a:solidFill>
                  <a:srgbClr val="220911"/>
                </a:solidFill>
                <a:latin typeface="+mj-ea"/>
                <a:ea typeface="+mn-ea"/>
                <a:cs typeface="+mn-cs"/>
              </a:rPr>
              <a:t>带来的问题，但是，如果是手动进行依赖注入的话，随着依赖注入越来越多，重复代码就会越来越多。</a:t>
            </a:r>
            <a:endParaRPr lang="en-US" altLang="zh-CN" sz="1200" kern="1200" dirty="0">
              <a:solidFill>
                <a:srgbClr val="220911"/>
              </a:solidFill>
              <a:latin typeface="+mj-ea"/>
              <a:ea typeface="+mn-ea"/>
              <a:cs typeface="+mn-cs"/>
            </a:endParaRPr>
          </a:p>
          <a:p>
            <a:r>
              <a:rPr lang="en-US" altLang="zh-CN" sz="1200" kern="1200" dirty="0">
                <a:solidFill>
                  <a:srgbClr val="220911"/>
                </a:solidFill>
                <a:latin typeface="+mj-ea"/>
                <a:ea typeface="+mn-ea"/>
                <a:cs typeface="+mn-cs"/>
              </a:rPr>
              <a:t>Dagger2</a:t>
            </a:r>
            <a:r>
              <a:rPr lang="zh-CN" altLang="en-US" sz="1200" kern="1200" dirty="0">
                <a:solidFill>
                  <a:srgbClr val="220911"/>
                </a:solidFill>
                <a:latin typeface="+mj-ea"/>
                <a:ea typeface="+mn-ea"/>
                <a:cs typeface="+mn-cs"/>
              </a:rPr>
              <a:t>就走向了历史的舞台，它的实际原理就是以上三种方式，只不过它能帮助我们自动生成依赖代码，避免重复代码编写。</a:t>
            </a: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EA2D7-B506-6343-B79A-4599AF8EA1C5}" type="slidenum">
              <a:rPr kumimoji="1" lang="zh-CN" altLang="en-US" smtClean="0"/>
              <a:t>21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3278187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贴出关键的代码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EA2D7-B506-6343-B79A-4599AF8EA1C5}" type="slidenum">
              <a:rPr kumimoji="1" lang="zh-CN" altLang="en-US" smtClean="0"/>
              <a:t>23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0460085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贴出关键的代码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EA2D7-B506-6343-B79A-4599AF8EA1C5}" type="slidenum">
              <a:rPr kumimoji="1" lang="zh-CN" altLang="en-US" smtClean="0"/>
              <a:t>24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9200325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err="1"/>
              <a:t>Ensuresend</a:t>
            </a:r>
            <a:r>
              <a:rPr kumimoji="1" lang="zh-CN" altLang="en-US" dirty="0"/>
              <a:t>通过协程方式把异步代码改为串行代码返回结果给</a:t>
            </a:r>
            <a:r>
              <a:rPr kumimoji="1" lang="en-US" altLang="zh-CN" dirty="0" err="1"/>
              <a:t>ViewModel</a:t>
            </a:r>
            <a:r>
              <a:rPr kumimoji="1" lang="zh-CN" altLang="en-US" dirty="0"/>
              <a:t>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EA2D7-B506-6343-B79A-4599AF8EA1C5}" type="slidenum">
              <a:rPr kumimoji="1" lang="zh-CN" altLang="en-US" smtClean="0"/>
              <a:t>25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8227779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EA2D7-B506-6343-B79A-4599AF8EA1C5}" type="slidenum">
              <a:rPr kumimoji="1" lang="zh-CN" altLang="en-US" smtClean="0"/>
              <a:t>26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9836690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EA2D7-B506-6343-B79A-4599AF8EA1C5}" type="slidenum">
              <a:rPr kumimoji="1" lang="zh-CN" altLang="en-US" smtClean="0"/>
              <a:t>28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0957942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dirty="0"/>
              <a:t>核心原则</a:t>
            </a:r>
            <a:r>
              <a:rPr kumimoji="1" lang="en-US" altLang="zh-CN" sz="1200" dirty="0"/>
              <a:t>/</a:t>
            </a:r>
            <a:r>
              <a:rPr kumimoji="1" lang="zh-CN" altLang="en-US" sz="1200" dirty="0"/>
              <a:t>终极目标：让每一个层都保持单一职责，保持层内高内聚，层间低耦合。</a:t>
            </a:r>
          </a:p>
          <a:p>
            <a:endParaRPr kumimoji="1"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dirty="0"/>
              <a:t>开发通用的代码框架：根据</a:t>
            </a:r>
            <a:r>
              <a:rPr kumimoji="1" lang="en-US" altLang="zh-CN" sz="1200" dirty="0"/>
              <a:t>M</a:t>
            </a:r>
            <a:r>
              <a:rPr kumimoji="1" lang="zh-CN" altLang="en-US" sz="1200" dirty="0"/>
              <a:t>、</a:t>
            </a:r>
            <a:r>
              <a:rPr kumimoji="1" lang="en-US" altLang="zh-CN" sz="1200" dirty="0"/>
              <a:t>V</a:t>
            </a:r>
            <a:r>
              <a:rPr kumimoji="1" lang="zh-CN" altLang="en-US" sz="1200" dirty="0"/>
              <a:t>、</a:t>
            </a:r>
            <a:r>
              <a:rPr kumimoji="1" lang="en-US" altLang="zh-CN" sz="1200" dirty="0"/>
              <a:t>VM</a:t>
            </a:r>
            <a:r>
              <a:rPr kumimoji="1" lang="zh-CN" altLang="en-US" sz="1200" dirty="0"/>
              <a:t>分别抽取一套架构代码以便上层业务快速开发，尽可能做到简单明了、方便，不需要上层了解太多实现逻辑。（</a:t>
            </a:r>
            <a:r>
              <a:rPr kumimoji="1" lang="en-US" altLang="zh-CN" sz="1200" dirty="0"/>
              <a:t>@</a:t>
            </a:r>
            <a:r>
              <a:rPr kumimoji="1" lang="zh-CN" altLang="en-US" sz="1200" dirty="0"/>
              <a:t>张进）</a:t>
            </a:r>
          </a:p>
          <a:p>
            <a:endParaRPr kumimoji="1"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dirty="0"/>
              <a:t>制定开发规范：可以讨论定制开发规范，让大家的代码都保持比较一致的风格，对代码</a:t>
            </a:r>
            <a:r>
              <a:rPr kumimoji="1" lang="en-US" altLang="zh-CN" sz="1200" dirty="0"/>
              <a:t>review</a:t>
            </a:r>
            <a:r>
              <a:rPr kumimoji="1" lang="zh-CN" altLang="en-US" sz="1200" dirty="0"/>
              <a:t>非常有用。</a:t>
            </a:r>
            <a:r>
              <a:rPr kumimoji="1" lang="zh-CN" altLang="en-US" sz="1200" dirty="0">
                <a:hlinkClick r:id="rId3"/>
              </a:rPr>
              <a:t>相关规范</a:t>
            </a:r>
            <a:r>
              <a:rPr kumimoji="1" lang="en-US" altLang="zh-CN" sz="1200" dirty="0"/>
              <a:t>@</a:t>
            </a:r>
            <a:r>
              <a:rPr kumimoji="1" lang="zh-CN" altLang="en-US" sz="1200" dirty="0"/>
              <a:t>林伟之前有分享过，这里不赘述，不过搭建框架的时候也需要明确我们自己项目的开发规范。</a:t>
            </a:r>
          </a:p>
          <a:p>
            <a:endParaRPr kumimoji="1"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200" dirty="0"/>
              <a:t>Model</a:t>
            </a:r>
            <a:r>
              <a:rPr kumimoji="1" lang="zh-CN" altLang="en-US" sz="1200" dirty="0"/>
              <a:t>层的封装：由于</a:t>
            </a:r>
            <a:r>
              <a:rPr kumimoji="1" lang="en-US" altLang="zh-CN" sz="1200" dirty="0"/>
              <a:t>Google</a:t>
            </a:r>
            <a:r>
              <a:rPr kumimoji="1" lang="zh-CN" altLang="en-US" sz="1200" dirty="0"/>
              <a:t>官方没有提供</a:t>
            </a:r>
            <a:r>
              <a:rPr kumimoji="1" lang="en-US" altLang="zh-CN" sz="1200" dirty="0"/>
              <a:t>Model</a:t>
            </a:r>
            <a:r>
              <a:rPr kumimoji="1" lang="zh-CN" altLang="en-US" sz="1200" dirty="0"/>
              <a:t>层相关的工具，所以</a:t>
            </a:r>
            <a:r>
              <a:rPr kumimoji="1" lang="en-US" altLang="zh-CN" sz="1200" dirty="0"/>
              <a:t>Model</a:t>
            </a:r>
            <a:r>
              <a:rPr kumimoji="1" lang="zh-CN" altLang="en-US" sz="1200" dirty="0"/>
              <a:t>层如果不规范起来的话比较容易导致野蛮生长，有时为了方便甚至直接</a:t>
            </a:r>
            <a:r>
              <a:rPr kumimoji="1" lang="en-US" altLang="zh-CN" sz="1200" dirty="0"/>
              <a:t>View</a:t>
            </a:r>
            <a:r>
              <a:rPr kumimoji="1" lang="zh-CN" altLang="en-US" sz="1200" dirty="0"/>
              <a:t>层直接调用</a:t>
            </a:r>
            <a:r>
              <a:rPr kumimoji="1" lang="en" altLang="zh-CN" sz="1200" dirty="0" err="1"/>
              <a:t>ProtoSourceHelper.getInstance</a:t>
            </a:r>
            <a:r>
              <a:rPr kumimoji="1" lang="en" altLang="zh-CN" sz="1200" dirty="0"/>
              <a:t>().</a:t>
            </a:r>
            <a:r>
              <a:rPr kumimoji="1" lang="en" altLang="zh-CN" sz="1200" dirty="0" err="1"/>
              <a:t>ensureSend</a:t>
            </a:r>
            <a:r>
              <a:rPr kumimoji="1" lang="zh-CN" altLang="en" sz="1200" dirty="0"/>
              <a:t>就</a:t>
            </a:r>
            <a:r>
              <a:rPr kumimoji="1" lang="zh-CN" altLang="en-US" sz="1200" dirty="0"/>
              <a:t>搞定了，所以还是建议抽取比较薄的一层出来进行数据处理，至于数据来自于哪里，就可以在里面实现。</a:t>
            </a:r>
            <a:endParaRPr kumimoji="1" lang="en-US" altLang="zh-CN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dirty="0"/>
              <a:t>不同</a:t>
            </a:r>
            <a:r>
              <a:rPr kumimoji="1" lang="en-US" altLang="zh-CN" sz="1200" dirty="0"/>
              <a:t>Component</a:t>
            </a:r>
            <a:r>
              <a:rPr kumimoji="1" lang="zh-CN" altLang="en-US" sz="1200" dirty="0"/>
              <a:t>的</a:t>
            </a:r>
            <a:r>
              <a:rPr kumimoji="1" lang="en-US" altLang="zh-CN" sz="1200" dirty="0"/>
              <a:t>UI</a:t>
            </a:r>
            <a:r>
              <a:rPr kumimoji="1" lang="zh-CN" altLang="en-US" sz="1200" dirty="0"/>
              <a:t>交互：在</a:t>
            </a:r>
            <a:r>
              <a:rPr kumimoji="1" lang="en-US" altLang="zh-CN" sz="1200" dirty="0"/>
              <a:t>MVVM</a:t>
            </a:r>
            <a:r>
              <a:rPr kumimoji="1" lang="zh-CN" altLang="en-US" sz="1200" dirty="0"/>
              <a:t>里面，由于</a:t>
            </a:r>
            <a:r>
              <a:rPr kumimoji="1" lang="en-US" altLang="zh-CN" sz="1200" dirty="0"/>
              <a:t>Component</a:t>
            </a:r>
            <a:r>
              <a:rPr kumimoji="1" lang="zh-CN" altLang="en-US" sz="1200" dirty="0"/>
              <a:t>之间拿不到之间的相互引用，所以要想实现</a:t>
            </a:r>
            <a:r>
              <a:rPr kumimoji="1" lang="en-US" altLang="zh-CN" sz="1200" dirty="0"/>
              <a:t>UI</a:t>
            </a:r>
            <a:r>
              <a:rPr kumimoji="1" lang="zh-CN" altLang="en-US" sz="1200" dirty="0"/>
              <a:t>之间的通信，可以通过共享</a:t>
            </a:r>
            <a:r>
              <a:rPr kumimoji="1" lang="en-US" altLang="zh-CN" sz="1200" dirty="0"/>
              <a:t>VM</a:t>
            </a:r>
            <a:r>
              <a:rPr kumimoji="1" lang="zh-CN" altLang="en-US" sz="1200" dirty="0"/>
              <a:t>的原理，然后在里面定义</a:t>
            </a:r>
            <a:r>
              <a:rPr kumimoji="1" lang="en-US" altLang="zh-CN" sz="1200" dirty="0" err="1"/>
              <a:t>ActionEvent</a:t>
            </a:r>
            <a:r>
              <a:rPr kumimoji="1" lang="zh-CN" altLang="en-US" sz="1200" dirty="0"/>
              <a:t>，比如说有时</a:t>
            </a:r>
            <a:r>
              <a:rPr kumimoji="1" lang="en-US" altLang="zh-CN" sz="1200" dirty="0" err="1"/>
              <a:t>ComponentA</a:t>
            </a:r>
            <a:r>
              <a:rPr kumimoji="1" lang="zh-CN" altLang="en-US" sz="1200" dirty="0"/>
              <a:t>想要打开</a:t>
            </a:r>
            <a:r>
              <a:rPr kumimoji="1" lang="en-US" altLang="zh-CN" sz="1200" dirty="0" err="1"/>
              <a:t>ComponentB</a:t>
            </a:r>
            <a:r>
              <a:rPr kumimoji="1" lang="zh-CN" altLang="en-US" sz="1200" dirty="0"/>
              <a:t>的一个</a:t>
            </a:r>
            <a:r>
              <a:rPr kumimoji="1" lang="en-US" altLang="zh-CN" sz="1200" dirty="0"/>
              <a:t>Dialog</a:t>
            </a:r>
            <a:r>
              <a:rPr kumimoji="1" lang="zh-CN" altLang="en-US" sz="1200" dirty="0"/>
              <a:t>，通过共享</a:t>
            </a:r>
            <a:r>
              <a:rPr kumimoji="1" lang="en-US" altLang="zh-CN" sz="1200" dirty="0"/>
              <a:t>VM</a:t>
            </a:r>
            <a:r>
              <a:rPr kumimoji="1" lang="zh-CN" altLang="en-US" sz="1200" dirty="0"/>
              <a:t>，我们就可以在</a:t>
            </a:r>
            <a:r>
              <a:rPr kumimoji="1" lang="en-US" altLang="zh-CN" sz="1200" dirty="0" err="1"/>
              <a:t>ComponentA</a:t>
            </a:r>
            <a:r>
              <a:rPr kumimoji="1" lang="zh-CN" altLang="en-US" sz="1200" dirty="0"/>
              <a:t>拿到</a:t>
            </a:r>
            <a:r>
              <a:rPr kumimoji="1" lang="en-US" altLang="zh-CN" sz="1200" dirty="0"/>
              <a:t>B</a:t>
            </a:r>
            <a:r>
              <a:rPr kumimoji="1" lang="zh-CN" altLang="en-US" sz="1200" dirty="0"/>
              <a:t>的</a:t>
            </a:r>
            <a:r>
              <a:rPr kumimoji="1" lang="en-US" altLang="zh-CN" sz="1200" dirty="0" err="1"/>
              <a:t>ViewModel</a:t>
            </a:r>
            <a:r>
              <a:rPr kumimoji="1" lang="zh-CN" altLang="en-US" sz="1200" dirty="0"/>
              <a:t>，然后改变它的</a:t>
            </a:r>
            <a:r>
              <a:rPr kumimoji="1" lang="en-US" altLang="zh-CN" sz="1200" dirty="0" err="1"/>
              <a:t>ActionEvent</a:t>
            </a:r>
            <a:r>
              <a:rPr kumimoji="1" lang="zh-CN" altLang="en-US" sz="1200" dirty="0"/>
              <a:t>（</a:t>
            </a:r>
            <a:r>
              <a:rPr kumimoji="1" lang="en-US" altLang="zh-CN" sz="1200" dirty="0" err="1"/>
              <a:t>LiveData</a:t>
            </a:r>
            <a:r>
              <a:rPr kumimoji="1" lang="zh-CN" altLang="en-US" sz="1200" dirty="0"/>
              <a:t>），</a:t>
            </a:r>
            <a:r>
              <a:rPr kumimoji="1" lang="en-US" altLang="zh-CN" sz="1200" dirty="0" err="1"/>
              <a:t>ComponentB</a:t>
            </a:r>
            <a:r>
              <a:rPr kumimoji="1" lang="zh-CN" altLang="en-US" sz="1200" dirty="0"/>
              <a:t>由于监听了这个</a:t>
            </a:r>
            <a:r>
              <a:rPr kumimoji="1" lang="en-US" altLang="zh-CN" sz="1200" dirty="0" err="1"/>
              <a:t>ActionEvent</a:t>
            </a:r>
            <a:r>
              <a:rPr kumimoji="1" lang="zh-CN" altLang="en-US" sz="1200" dirty="0"/>
              <a:t>，于是便出发了它的</a:t>
            </a:r>
            <a:r>
              <a:rPr kumimoji="1" lang="en-US" altLang="zh-CN" sz="1200" dirty="0"/>
              <a:t>UI</a:t>
            </a:r>
            <a:r>
              <a:rPr kumimoji="1" lang="zh-CN" altLang="en-US" sz="1200" dirty="0"/>
              <a:t>改变。这种方式也是更加符合</a:t>
            </a:r>
            <a:r>
              <a:rPr kumimoji="1" lang="en-US" altLang="zh-CN" sz="1200" dirty="0"/>
              <a:t>MVVM</a:t>
            </a:r>
            <a:r>
              <a:rPr kumimoji="1" lang="zh-CN" altLang="en-US" sz="1200" dirty="0"/>
              <a:t>的数据驱动</a:t>
            </a:r>
            <a:r>
              <a:rPr kumimoji="1" lang="en-US" altLang="zh-CN" sz="1200" dirty="0"/>
              <a:t>UI</a:t>
            </a:r>
            <a:r>
              <a:rPr kumimoji="1" lang="zh-CN" altLang="en-US" sz="1200" dirty="0"/>
              <a:t>的思想。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200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EA2D7-B506-6343-B79A-4599AF8EA1C5}" type="slidenum">
              <a:rPr kumimoji="1" lang="zh-CN" altLang="en-US" smtClean="0"/>
              <a:t>29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683400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第一部分，我们主要讲的是什么是</a:t>
            </a:r>
            <a:r>
              <a:rPr kumimoji="1" lang="en-US" altLang="zh-CN" dirty="0"/>
              <a:t>MVVM</a:t>
            </a:r>
            <a:r>
              <a:rPr kumimoji="1" lang="zh-CN" altLang="en-US" dirty="0"/>
              <a:t>，大概分析它的 历史由来，还有设计思想，还有和</a:t>
            </a:r>
            <a:r>
              <a:rPr kumimoji="1" lang="en-US" altLang="zh-CN" dirty="0"/>
              <a:t>MVC</a:t>
            </a:r>
            <a:r>
              <a:rPr kumimoji="1" lang="zh-CN" altLang="en-US" dirty="0"/>
              <a:t>、</a:t>
            </a:r>
            <a:r>
              <a:rPr kumimoji="1" lang="en-US" altLang="zh-CN" dirty="0"/>
              <a:t>MVP</a:t>
            </a:r>
            <a:r>
              <a:rPr kumimoji="1" lang="zh-CN" altLang="en-US" dirty="0"/>
              <a:t>的对比。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EA2D7-B506-6343-B79A-4599AF8EA1C5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19418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000" kern="1200" dirty="0">
                <a:solidFill>
                  <a:srgbClr val="220911"/>
                </a:solidFill>
                <a:latin typeface="+mn-lt"/>
                <a:ea typeface="+mn-ea"/>
                <a:cs typeface="+mn-cs"/>
              </a:rPr>
              <a:t>这是最近被刷屏的的红警</a:t>
            </a:r>
            <a:r>
              <a:rPr lang="en-US" altLang="zh-CN" sz="1000" kern="1200" dirty="0">
                <a:solidFill>
                  <a:srgbClr val="220911"/>
                </a:solidFill>
                <a:latin typeface="+mn-lt"/>
                <a:ea typeface="+mn-ea"/>
                <a:cs typeface="+mn-cs"/>
              </a:rPr>
              <a:t>1</a:t>
            </a:r>
            <a:r>
              <a:rPr lang="zh-CN" altLang="en-US" sz="1000" kern="1200" dirty="0">
                <a:solidFill>
                  <a:srgbClr val="220911"/>
                </a:solidFill>
                <a:latin typeface="+mn-lt"/>
                <a:ea typeface="+mn-ea"/>
                <a:cs typeface="+mn-cs"/>
              </a:rPr>
              <a:t>源码开源的截图，被广大网友称其代码秀色可餐，虽然已经是</a:t>
            </a:r>
            <a:r>
              <a:rPr lang="en-US" altLang="zh-CN" sz="1000" kern="1200" dirty="0">
                <a:solidFill>
                  <a:srgbClr val="220911"/>
                </a:solidFill>
                <a:latin typeface="+mn-lt"/>
                <a:ea typeface="+mn-ea"/>
                <a:cs typeface="+mn-cs"/>
              </a:rPr>
              <a:t>1995</a:t>
            </a:r>
            <a:r>
              <a:rPr lang="zh-CN" altLang="en-US" sz="1000" kern="1200" dirty="0">
                <a:solidFill>
                  <a:srgbClr val="220911"/>
                </a:solidFill>
                <a:latin typeface="+mn-lt"/>
                <a:ea typeface="+mn-ea"/>
                <a:cs typeface="+mn-cs"/>
              </a:rPr>
              <a:t>年的代码了，但是时至今日代码开源后可以看到，它的代码结构规范、注释清晰。</a:t>
            </a:r>
            <a:endParaRPr lang="en-US" altLang="zh-CN" sz="1000" kern="1200" dirty="0">
              <a:solidFill>
                <a:srgbClr val="220911"/>
              </a:solidFill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000" kern="1200" dirty="0">
              <a:solidFill>
                <a:srgbClr val="220911"/>
              </a:solidFill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000" kern="1200" dirty="0">
                <a:solidFill>
                  <a:srgbClr val="220911"/>
                </a:solidFill>
                <a:latin typeface="+mn-lt"/>
                <a:ea typeface="+mn-ea"/>
                <a:cs typeface="+mn-cs"/>
              </a:rPr>
              <a:t>一个清晰的代码结构，合理的架构是项目可持续高效发展的关键，所以我们在无论在写什么代码的同时也要保持一个程序员的骄傲，告诉自己也是一个架构师。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EA2D7-B506-6343-B79A-4599AF8EA1C5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191267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000" kern="1200" dirty="0">
                <a:solidFill>
                  <a:srgbClr val="220911"/>
                </a:solidFill>
                <a:latin typeface="+mn-lt"/>
                <a:ea typeface="+mn-ea"/>
                <a:cs typeface="+mn-cs"/>
              </a:rPr>
              <a:t>首先我们先发散思维，思考这个问题，</a:t>
            </a:r>
            <a:r>
              <a:rPr lang="zh-CN" altLang="en-US" sz="800" kern="1200" dirty="0">
                <a:solidFill>
                  <a:srgbClr val="220911"/>
                </a:solidFill>
                <a:latin typeface="+mn-lt"/>
                <a:ea typeface="+mn-ea"/>
                <a:cs typeface="+mn-cs"/>
              </a:rPr>
              <a:t>在软件开发中使用最广泛的架构模式是什么吗？</a:t>
            </a:r>
            <a:endParaRPr lang="en-US" altLang="zh-CN" sz="800" kern="1200" dirty="0">
              <a:solidFill>
                <a:srgbClr val="220911"/>
              </a:solidFill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000" kern="1200" dirty="0">
                <a:solidFill>
                  <a:srgbClr val="220911"/>
                </a:solidFill>
                <a:latin typeface="+mn-lt"/>
                <a:ea typeface="+mn-ea"/>
                <a:cs typeface="+mn-cs"/>
              </a:rPr>
              <a:t>答案是</a:t>
            </a:r>
            <a:r>
              <a:rPr kumimoji="1" lang="zh-CN" altLang="en-US" sz="1000" kern="1200" dirty="0">
                <a:solidFill>
                  <a:srgbClr val="220911"/>
                </a:solidFill>
                <a:latin typeface="+mn-lt"/>
                <a:ea typeface="+mn-ea"/>
                <a:cs typeface="+mn-cs"/>
              </a:rPr>
              <a:t>分层架构。 </a:t>
            </a:r>
            <a:endParaRPr kumimoji="1" lang="en-US" altLang="zh-CN" sz="1000" kern="1200" dirty="0">
              <a:solidFill>
                <a:srgbClr val="220911"/>
              </a:solidFill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000" kern="1200" dirty="0">
                <a:solidFill>
                  <a:srgbClr val="220911"/>
                </a:solidFill>
                <a:latin typeface="+mn-lt"/>
                <a:ea typeface="+mn-ea"/>
                <a:cs typeface="+mn-cs"/>
              </a:rPr>
              <a:t> </a:t>
            </a:r>
            <a:endParaRPr kumimoji="1" lang="en-US" altLang="zh-CN" sz="1000" kern="1200" dirty="0">
              <a:solidFill>
                <a:srgbClr val="220911"/>
              </a:solidFill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000" kern="1200" dirty="0">
                <a:solidFill>
                  <a:srgbClr val="220911"/>
                </a:solidFill>
                <a:latin typeface="+mn-lt"/>
                <a:ea typeface="+mn-ea"/>
                <a:cs typeface="+mn-cs"/>
              </a:rPr>
              <a:t>为什么会是它？因为这是最符合开发者思维的架构，我们在程序开发的时候，很容易就会产生分层的思想。举个例子，比如说我们很熟悉的</a:t>
            </a:r>
            <a:r>
              <a:rPr kumimoji="1" lang="en-US" altLang="zh-CN" sz="1000" kern="1200" dirty="0">
                <a:solidFill>
                  <a:srgbClr val="220911"/>
                </a:solidFill>
                <a:latin typeface="+mn-lt"/>
                <a:ea typeface="+mn-ea"/>
                <a:cs typeface="+mn-cs"/>
              </a:rPr>
              <a:t>Android</a:t>
            </a:r>
            <a:r>
              <a:rPr kumimoji="1" lang="zh-CN" altLang="en-US" sz="1000" kern="1200" dirty="0">
                <a:solidFill>
                  <a:srgbClr val="220911"/>
                </a:solidFill>
                <a:latin typeface="+mn-lt"/>
                <a:ea typeface="+mn-ea"/>
                <a:cs typeface="+mn-cs"/>
              </a:rPr>
              <a:t>架构图。它分成了应用层，应用框架层，代码库，</a:t>
            </a:r>
            <a:r>
              <a:rPr kumimoji="1" lang="en-US" altLang="zh-CN" sz="1000" kern="1200" dirty="0">
                <a:solidFill>
                  <a:srgbClr val="220911"/>
                </a:solidFill>
                <a:latin typeface="+mn-lt"/>
                <a:ea typeface="+mn-ea"/>
                <a:cs typeface="+mn-cs"/>
              </a:rPr>
              <a:t>Linux</a:t>
            </a:r>
            <a:r>
              <a:rPr kumimoji="1" lang="zh-CN" altLang="en-US" sz="1000" kern="1200" dirty="0">
                <a:solidFill>
                  <a:srgbClr val="220911"/>
                </a:solidFill>
                <a:latin typeface="+mn-lt"/>
                <a:ea typeface="+mn-ea"/>
                <a:cs typeface="+mn-cs"/>
              </a:rPr>
              <a:t>内核等。这就是一种分层架构思想。</a:t>
            </a:r>
            <a:endParaRPr kumimoji="1" lang="en-US" altLang="zh-CN" sz="1000" kern="1200" dirty="0">
              <a:solidFill>
                <a:srgbClr val="220911"/>
              </a:solidFill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sz="1000" kern="1200" dirty="0">
              <a:solidFill>
                <a:srgbClr val="220911"/>
              </a:solidFill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000" kern="1200" dirty="0">
                <a:solidFill>
                  <a:srgbClr val="220911"/>
                </a:solidFill>
                <a:latin typeface="+mn-lt"/>
                <a:ea typeface="+mn-ea"/>
                <a:cs typeface="+mn-cs"/>
              </a:rPr>
              <a:t>口语中的“抽取”、“上层”、“下层”，“业务代码”，“基础代码”，这些都是蕴含了分层的思想。</a:t>
            </a:r>
            <a:endParaRPr kumimoji="1" lang="en-US" altLang="zh-CN" sz="1000" kern="1200" dirty="0">
              <a:solidFill>
                <a:srgbClr val="220911"/>
              </a:solidFill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sz="1000" kern="1200" dirty="0">
              <a:solidFill>
                <a:srgbClr val="220911"/>
              </a:solidFill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000" kern="1200" dirty="0">
                <a:solidFill>
                  <a:srgbClr val="220911"/>
                </a:solidFill>
                <a:latin typeface="+mn-lt"/>
                <a:ea typeface="+mn-ea"/>
                <a:cs typeface="+mn-cs"/>
              </a:rPr>
              <a:t>分层架构它在程序开发中被广泛使用，通常又叫做</a:t>
            </a:r>
            <a:r>
              <a:rPr kumimoji="1" lang="en-US" altLang="zh-CN" sz="1000" kern="1200" dirty="0">
                <a:solidFill>
                  <a:srgbClr val="220911"/>
                </a:solidFill>
                <a:latin typeface="+mn-lt"/>
                <a:ea typeface="+mn-ea"/>
                <a:cs typeface="+mn-cs"/>
              </a:rPr>
              <a:t>N</a:t>
            </a:r>
            <a:r>
              <a:rPr kumimoji="1" lang="zh-CN" altLang="en-US" sz="1000" kern="1200" dirty="0">
                <a:solidFill>
                  <a:srgbClr val="220911"/>
                </a:solidFill>
                <a:latin typeface="+mn-lt"/>
                <a:ea typeface="+mn-ea"/>
                <a:cs typeface="+mn-cs"/>
              </a:rPr>
              <a:t>层架构，而最常见的是</a:t>
            </a:r>
            <a:r>
              <a:rPr kumimoji="1" lang="en-US" altLang="zh-CN" sz="1000" kern="1200" dirty="0">
                <a:solidFill>
                  <a:srgbClr val="220911"/>
                </a:solidFill>
                <a:latin typeface="+mn-lt"/>
                <a:ea typeface="+mn-ea"/>
                <a:cs typeface="+mn-cs"/>
              </a:rPr>
              <a:t>3</a:t>
            </a:r>
            <a:r>
              <a:rPr kumimoji="1" lang="zh-CN" altLang="en-US" sz="1000" kern="1200" dirty="0">
                <a:solidFill>
                  <a:srgbClr val="220911"/>
                </a:solidFill>
                <a:latin typeface="+mn-lt"/>
                <a:ea typeface="+mn-ea"/>
                <a:cs typeface="+mn-cs"/>
              </a:rPr>
              <a:t>层架构。</a:t>
            </a:r>
            <a:endParaRPr kumimoji="1" lang="en-US" altLang="zh-CN" sz="1000" kern="1200" dirty="0">
              <a:solidFill>
                <a:srgbClr val="220911"/>
              </a:solidFill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sz="1000" kern="1200" dirty="0">
              <a:solidFill>
                <a:srgbClr val="220911"/>
              </a:solidFill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000" kern="1200" dirty="0">
                <a:solidFill>
                  <a:srgbClr val="220911"/>
                </a:solidFill>
                <a:latin typeface="+mn-lt"/>
                <a:ea typeface="+mn-ea"/>
                <a:cs typeface="+mn-cs"/>
              </a:rPr>
              <a:t>分别是用户界面层，业务逻辑层，还有数据层。</a:t>
            </a:r>
            <a:endParaRPr kumimoji="1" lang="en-US" altLang="zh-CN" sz="1000" kern="1200" dirty="0">
              <a:solidFill>
                <a:srgbClr val="220911"/>
              </a:solidFill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sz="1000" kern="1200" dirty="0">
              <a:solidFill>
                <a:srgbClr val="220911"/>
              </a:solidFill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000" kern="1200" dirty="0">
                <a:solidFill>
                  <a:srgbClr val="220911"/>
                </a:solidFill>
                <a:latin typeface="+mn-lt"/>
                <a:ea typeface="+mn-ea"/>
                <a:cs typeface="+mn-cs"/>
              </a:rPr>
              <a:t>这三层是根据具体场景而言的，比如说在</a:t>
            </a:r>
            <a:r>
              <a:rPr kumimoji="1" lang="en-US" altLang="zh-CN" sz="1000" kern="1200" dirty="0">
                <a:solidFill>
                  <a:srgbClr val="220911"/>
                </a:solidFill>
                <a:latin typeface="+mn-lt"/>
                <a:ea typeface="+mn-ea"/>
                <a:cs typeface="+mn-cs"/>
              </a:rPr>
              <a:t>Android</a:t>
            </a:r>
            <a:r>
              <a:rPr kumimoji="1" lang="zh-CN" altLang="en-US" sz="1000" kern="1200" dirty="0">
                <a:solidFill>
                  <a:srgbClr val="220911"/>
                </a:solidFill>
                <a:latin typeface="+mn-lt"/>
                <a:ea typeface="+mn-ea"/>
                <a:cs typeface="+mn-cs"/>
              </a:rPr>
              <a:t>系统中，我们的</a:t>
            </a:r>
            <a:r>
              <a:rPr kumimoji="1" lang="en-US" altLang="zh-CN" sz="1000" kern="1200" dirty="0" err="1">
                <a:solidFill>
                  <a:srgbClr val="220911"/>
                </a:solidFill>
                <a:latin typeface="+mn-lt"/>
                <a:ea typeface="+mn-ea"/>
                <a:cs typeface="+mn-cs"/>
              </a:rPr>
              <a:t>Bigo</a:t>
            </a:r>
            <a:r>
              <a:rPr kumimoji="1" lang="zh-CN" altLang="en-US" sz="1000" kern="1200" dirty="0">
                <a:solidFill>
                  <a:srgbClr val="220911"/>
                </a:solidFill>
                <a:latin typeface="+mn-lt"/>
                <a:ea typeface="+mn-ea"/>
                <a:cs typeface="+mn-cs"/>
              </a:rPr>
              <a:t> </a:t>
            </a:r>
            <a:r>
              <a:rPr kumimoji="1" lang="en-US" altLang="zh-CN" sz="1000" kern="1200" dirty="0">
                <a:solidFill>
                  <a:srgbClr val="220911"/>
                </a:solidFill>
                <a:latin typeface="+mn-lt"/>
                <a:ea typeface="+mn-ea"/>
                <a:cs typeface="+mn-cs"/>
              </a:rPr>
              <a:t>Live</a:t>
            </a:r>
            <a:r>
              <a:rPr kumimoji="1" lang="zh-CN" altLang="en-US" sz="1000" kern="1200" dirty="0">
                <a:solidFill>
                  <a:srgbClr val="220911"/>
                </a:solidFill>
                <a:latin typeface="+mn-lt"/>
                <a:ea typeface="+mn-ea"/>
                <a:cs typeface="+mn-cs"/>
              </a:rPr>
              <a:t>就是用户界面层。但是在</a:t>
            </a:r>
            <a:r>
              <a:rPr kumimoji="1" lang="en-US" altLang="zh-CN" sz="1000" kern="1200" dirty="0" err="1">
                <a:solidFill>
                  <a:srgbClr val="220911"/>
                </a:solidFill>
                <a:latin typeface="+mn-lt"/>
                <a:ea typeface="+mn-ea"/>
                <a:cs typeface="+mn-cs"/>
              </a:rPr>
              <a:t>Bigo</a:t>
            </a:r>
            <a:r>
              <a:rPr kumimoji="1" lang="zh-CN" altLang="en-US" sz="1000" kern="1200" dirty="0">
                <a:solidFill>
                  <a:srgbClr val="220911"/>
                </a:solidFill>
                <a:latin typeface="+mn-lt"/>
                <a:ea typeface="+mn-ea"/>
                <a:cs typeface="+mn-cs"/>
              </a:rPr>
              <a:t> </a:t>
            </a:r>
            <a:r>
              <a:rPr kumimoji="1" lang="en-US" altLang="zh-CN" sz="1000" kern="1200" dirty="0">
                <a:solidFill>
                  <a:srgbClr val="220911"/>
                </a:solidFill>
                <a:latin typeface="+mn-lt"/>
                <a:ea typeface="+mn-ea"/>
                <a:cs typeface="+mn-cs"/>
              </a:rPr>
              <a:t>Live</a:t>
            </a:r>
            <a:r>
              <a:rPr kumimoji="1" lang="zh-CN" altLang="en-US" sz="1000" kern="1200" dirty="0">
                <a:solidFill>
                  <a:srgbClr val="220911"/>
                </a:solidFill>
                <a:latin typeface="+mn-lt"/>
                <a:ea typeface="+mn-ea"/>
                <a:cs typeface="+mn-cs"/>
              </a:rPr>
              <a:t>里面，类似一些</a:t>
            </a:r>
            <a:r>
              <a:rPr kumimoji="1" lang="en-US" altLang="zh-CN" sz="1000" kern="1200" dirty="0">
                <a:solidFill>
                  <a:srgbClr val="220911"/>
                </a:solidFill>
                <a:latin typeface="+mn-lt"/>
                <a:ea typeface="+mn-ea"/>
                <a:cs typeface="+mn-cs"/>
              </a:rPr>
              <a:t>Activity</a:t>
            </a:r>
            <a:r>
              <a:rPr kumimoji="1" lang="zh-CN" altLang="en-US" sz="1000" kern="1200" dirty="0">
                <a:solidFill>
                  <a:srgbClr val="220911"/>
                </a:solidFill>
                <a:latin typeface="+mn-lt"/>
                <a:ea typeface="+mn-ea"/>
                <a:cs typeface="+mn-cs"/>
              </a:rPr>
              <a:t>的跟用户打交道的类就是展示层。</a:t>
            </a:r>
            <a:endParaRPr kumimoji="1" lang="en-US" altLang="zh-CN" sz="1000" kern="1200" dirty="0">
              <a:solidFill>
                <a:srgbClr val="220911"/>
              </a:solidFill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sz="1000" kern="1200" dirty="0">
              <a:solidFill>
                <a:srgbClr val="220911"/>
              </a:solidFill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000" kern="1200" dirty="0">
                <a:solidFill>
                  <a:srgbClr val="220911"/>
                </a:solidFill>
                <a:latin typeface="+mn-lt"/>
                <a:ea typeface="+mn-ea"/>
                <a:cs typeface="+mn-cs"/>
              </a:rPr>
              <a:t>而我们所要讨论的</a:t>
            </a:r>
            <a:r>
              <a:rPr kumimoji="1" lang="en-US" altLang="zh-CN" sz="1000" kern="1200" dirty="0">
                <a:solidFill>
                  <a:srgbClr val="220911"/>
                </a:solidFill>
                <a:latin typeface="+mn-lt"/>
                <a:ea typeface="+mn-ea"/>
                <a:cs typeface="+mn-cs"/>
              </a:rPr>
              <a:t>MVVM</a:t>
            </a:r>
            <a:r>
              <a:rPr kumimoji="1" lang="zh-CN" altLang="en-US" sz="1000" kern="1200" dirty="0">
                <a:solidFill>
                  <a:srgbClr val="220911"/>
                </a:solidFill>
                <a:latin typeface="+mn-lt"/>
                <a:ea typeface="+mn-ea"/>
                <a:cs typeface="+mn-cs"/>
              </a:rPr>
              <a:t>、</a:t>
            </a:r>
            <a:r>
              <a:rPr kumimoji="1" lang="en-US" altLang="zh-CN" sz="1000" kern="1200" dirty="0">
                <a:solidFill>
                  <a:srgbClr val="220911"/>
                </a:solidFill>
                <a:latin typeface="+mn-lt"/>
                <a:ea typeface="+mn-ea"/>
                <a:cs typeface="+mn-cs"/>
              </a:rPr>
              <a:t>MVP</a:t>
            </a:r>
            <a:r>
              <a:rPr kumimoji="1" lang="zh-CN" altLang="en-US" sz="1000" kern="1200" dirty="0">
                <a:solidFill>
                  <a:srgbClr val="220911"/>
                </a:solidFill>
                <a:latin typeface="+mn-lt"/>
                <a:ea typeface="+mn-ea"/>
                <a:cs typeface="+mn-cs"/>
              </a:rPr>
              <a:t>、</a:t>
            </a:r>
            <a:r>
              <a:rPr kumimoji="1" lang="en-US" altLang="zh-CN" sz="1000" kern="1200" dirty="0">
                <a:solidFill>
                  <a:srgbClr val="220911"/>
                </a:solidFill>
                <a:latin typeface="+mn-lt"/>
                <a:ea typeface="+mn-ea"/>
                <a:cs typeface="+mn-cs"/>
              </a:rPr>
              <a:t>MVC</a:t>
            </a:r>
            <a:r>
              <a:rPr kumimoji="1" lang="zh-CN" altLang="en-US" sz="1000" kern="1200" dirty="0">
                <a:solidFill>
                  <a:srgbClr val="220911"/>
                </a:solidFill>
                <a:latin typeface="+mn-lt"/>
                <a:ea typeface="+mn-ea"/>
                <a:cs typeface="+mn-cs"/>
              </a:rPr>
              <a:t>这些架构在</a:t>
            </a:r>
            <a:r>
              <a:rPr kumimoji="1" lang="en-US" altLang="zh-CN" sz="1000" kern="1200" dirty="0" err="1">
                <a:solidFill>
                  <a:srgbClr val="220911"/>
                </a:solidFill>
                <a:latin typeface="+mn-lt"/>
                <a:ea typeface="+mn-ea"/>
                <a:cs typeface="+mn-cs"/>
              </a:rPr>
              <a:t>Bigo</a:t>
            </a:r>
            <a:r>
              <a:rPr kumimoji="1" lang="zh-CN" altLang="en-US" sz="1000" kern="1200" dirty="0">
                <a:solidFill>
                  <a:srgbClr val="220911"/>
                </a:solidFill>
                <a:latin typeface="+mn-lt"/>
                <a:ea typeface="+mn-ea"/>
                <a:cs typeface="+mn-cs"/>
              </a:rPr>
              <a:t> </a:t>
            </a:r>
            <a:r>
              <a:rPr kumimoji="1" lang="en-US" altLang="zh-CN" sz="1000" kern="1200" dirty="0">
                <a:solidFill>
                  <a:srgbClr val="220911"/>
                </a:solidFill>
                <a:latin typeface="+mn-lt"/>
                <a:ea typeface="+mn-ea"/>
                <a:cs typeface="+mn-cs"/>
              </a:rPr>
              <a:t>Live</a:t>
            </a:r>
            <a:r>
              <a:rPr kumimoji="1" lang="zh-CN" altLang="en-US" sz="1000" kern="1200" dirty="0">
                <a:solidFill>
                  <a:srgbClr val="220911"/>
                </a:solidFill>
                <a:latin typeface="+mn-lt"/>
                <a:ea typeface="+mn-ea"/>
                <a:cs typeface="+mn-cs"/>
              </a:rPr>
              <a:t>都是针对展示层而言的，即它们只是对</a:t>
            </a:r>
            <a:r>
              <a:rPr kumimoji="1" lang="en-US" altLang="zh-CN" sz="1000" kern="1200" dirty="0">
                <a:solidFill>
                  <a:srgbClr val="220911"/>
                </a:solidFill>
                <a:latin typeface="+mn-lt"/>
                <a:ea typeface="+mn-ea"/>
                <a:cs typeface="+mn-cs"/>
              </a:rPr>
              <a:t>Activity</a:t>
            </a:r>
            <a:r>
              <a:rPr kumimoji="1" lang="zh-CN" altLang="en-US" sz="1000" kern="1200" dirty="0">
                <a:solidFill>
                  <a:srgbClr val="220911"/>
                </a:solidFill>
                <a:latin typeface="+mn-lt"/>
                <a:ea typeface="+mn-ea"/>
                <a:cs typeface="+mn-cs"/>
              </a:rPr>
              <a:t>的分层，这对于一个项目来说只是冰山一角，所以说架构之路任重道远，比如说我们的</a:t>
            </a:r>
            <a:r>
              <a:rPr kumimoji="1" lang="en-US" altLang="zh-CN" sz="1000" kern="1200" dirty="0">
                <a:solidFill>
                  <a:srgbClr val="220911"/>
                </a:solidFill>
                <a:latin typeface="+mn-lt"/>
                <a:ea typeface="+mn-ea"/>
                <a:cs typeface="+mn-cs"/>
              </a:rPr>
              <a:t>Service</a:t>
            </a:r>
            <a:r>
              <a:rPr kumimoji="1" lang="zh-CN" altLang="en-US" sz="1000" kern="1200" dirty="0">
                <a:solidFill>
                  <a:srgbClr val="220911"/>
                </a:solidFill>
                <a:latin typeface="+mn-lt"/>
                <a:ea typeface="+mn-ea"/>
                <a:cs typeface="+mn-cs"/>
              </a:rPr>
              <a:t>组件的代码架构、进程通信的架构、网络层的架构等等，这里就不展开讲了。我们本文针对的也只是</a:t>
            </a:r>
            <a:r>
              <a:rPr kumimoji="1" lang="en-US" altLang="zh-CN" sz="1000" kern="1200" dirty="0">
                <a:solidFill>
                  <a:srgbClr val="220911"/>
                </a:solidFill>
                <a:latin typeface="+mn-lt"/>
                <a:ea typeface="+mn-ea"/>
                <a:cs typeface="+mn-cs"/>
              </a:rPr>
              <a:t>Activity</a:t>
            </a:r>
            <a:r>
              <a:rPr kumimoji="1" lang="zh-CN" altLang="en-US" sz="1000" kern="1200" dirty="0">
                <a:solidFill>
                  <a:srgbClr val="220911"/>
                </a:solidFill>
                <a:latin typeface="+mn-lt"/>
                <a:ea typeface="+mn-ea"/>
                <a:cs typeface="+mn-cs"/>
              </a:rPr>
              <a:t>的架构设计。</a:t>
            </a:r>
            <a:endParaRPr kumimoji="1" lang="en-US" altLang="zh-CN" sz="1000" kern="1200" dirty="0">
              <a:solidFill>
                <a:srgbClr val="220911"/>
              </a:solidFill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sz="1000" kern="1200" dirty="0">
              <a:solidFill>
                <a:srgbClr val="220911"/>
              </a:solidFill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1000" kern="1200" dirty="0">
              <a:solidFill>
                <a:srgbClr val="22091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EA2D7-B506-6343-B79A-4599AF8EA1C5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619851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最初是应用到了</a:t>
            </a:r>
            <a:r>
              <a:rPr kumimoji="1" lang="en-US" altLang="zh-CN" dirty="0"/>
              <a:t>.NET</a:t>
            </a:r>
            <a:r>
              <a:rPr kumimoji="1" lang="zh-CN" altLang="en-US" dirty="0"/>
              <a:t>开发语言里面，后来被发扬光大，在</a:t>
            </a:r>
            <a:r>
              <a:rPr kumimoji="1" lang="en-US" altLang="zh-CN" dirty="0"/>
              <a:t>Web</a:t>
            </a:r>
            <a:r>
              <a:rPr kumimoji="1" lang="zh-CN" altLang="en-US" dirty="0"/>
              <a:t>和</a:t>
            </a:r>
            <a:r>
              <a:rPr kumimoji="1" lang="en-US" altLang="zh-CN" dirty="0"/>
              <a:t>iOS</a:t>
            </a:r>
            <a:r>
              <a:rPr kumimoji="1" lang="zh-CN" altLang="en-US" dirty="0"/>
              <a:t>，乃至现在的</a:t>
            </a:r>
            <a:r>
              <a:rPr kumimoji="1" lang="en-US" altLang="zh-CN" dirty="0"/>
              <a:t>Android</a:t>
            </a:r>
            <a:r>
              <a:rPr kumimoji="1" lang="zh-CN" altLang="en-US" dirty="0"/>
              <a:t>中广泛使用。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EA2D7-B506-6343-B79A-4599AF8EA1C5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811384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这里首先提出业界公认的一种</a:t>
            </a:r>
            <a:r>
              <a:rPr kumimoji="1" lang="en-US" altLang="zh-CN" dirty="0"/>
              <a:t>MVVM</a:t>
            </a:r>
            <a:r>
              <a:rPr kumimoji="1" lang="zh-CN" altLang="en-US" dirty="0"/>
              <a:t>标准。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关于</a:t>
            </a:r>
            <a:r>
              <a:rPr kumimoji="1" lang="en-US" altLang="zh-CN" dirty="0"/>
              <a:t>MVVM</a:t>
            </a:r>
            <a:r>
              <a:rPr kumimoji="1" lang="zh-CN" altLang="en-US" dirty="0"/>
              <a:t>的理解，公认的一点就是把代码分成了三个模块，一个是</a:t>
            </a:r>
            <a:r>
              <a:rPr kumimoji="1" lang="en-US" altLang="zh-CN" dirty="0"/>
              <a:t>View</a:t>
            </a:r>
            <a:r>
              <a:rPr kumimoji="1" lang="zh-CN" altLang="en-US" dirty="0"/>
              <a:t>层，一个是</a:t>
            </a:r>
            <a:r>
              <a:rPr kumimoji="1" lang="en-US" altLang="zh-CN" dirty="0" err="1"/>
              <a:t>ViewModel</a:t>
            </a:r>
            <a:r>
              <a:rPr kumimoji="1" lang="zh-CN" altLang="en-US" dirty="0"/>
              <a:t>层，一个是</a:t>
            </a:r>
            <a:r>
              <a:rPr kumimoji="1" lang="en-US" altLang="zh-CN" dirty="0"/>
              <a:t>Model</a:t>
            </a:r>
            <a:r>
              <a:rPr kumimoji="1" lang="zh-CN" altLang="en-US" dirty="0"/>
              <a:t>层。</a:t>
            </a:r>
            <a:endParaRPr kumimoji="1"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>
                <a:solidFill>
                  <a:srgbClr val="220911"/>
                </a:solidFill>
              </a:rPr>
              <a:t>View</a:t>
            </a:r>
            <a:r>
              <a:rPr lang="zh-CN" altLang="en-US" sz="1200" dirty="0">
                <a:solidFill>
                  <a:srgbClr val="220911"/>
                </a:solidFill>
              </a:rPr>
              <a:t>：负责</a:t>
            </a:r>
            <a:r>
              <a:rPr lang="en-US" altLang="zh-CN" sz="1200" dirty="0">
                <a:solidFill>
                  <a:srgbClr val="220911"/>
                </a:solidFill>
              </a:rPr>
              <a:t>UI</a:t>
            </a:r>
            <a:r>
              <a:rPr lang="zh-CN" altLang="en-US" sz="1200" dirty="0">
                <a:solidFill>
                  <a:srgbClr val="220911"/>
                </a:solidFill>
              </a:rPr>
              <a:t>绘制和用户交互。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>
                <a:solidFill>
                  <a:srgbClr val="220911"/>
                </a:solidFill>
              </a:rPr>
              <a:t>Model</a:t>
            </a:r>
            <a:r>
              <a:rPr lang="zh-CN" altLang="en-US" sz="1200" dirty="0">
                <a:solidFill>
                  <a:srgbClr val="220911"/>
                </a:solidFill>
              </a:rPr>
              <a:t>：实体模型，负责数据源的管理逻辑。</a:t>
            </a:r>
            <a:endParaRPr lang="en-US" altLang="zh-CN" sz="1200" dirty="0">
              <a:solidFill>
                <a:srgbClr val="220911"/>
              </a:solidFill>
            </a:endParaRPr>
          </a:p>
          <a:p>
            <a:r>
              <a:rPr lang="en-US" altLang="zh-CN" sz="1200" dirty="0" err="1">
                <a:solidFill>
                  <a:srgbClr val="220911"/>
                </a:solidFill>
              </a:rPr>
              <a:t>ViewModel</a:t>
            </a:r>
            <a:r>
              <a:rPr lang="zh-CN" altLang="en-US" sz="1200" dirty="0">
                <a:solidFill>
                  <a:srgbClr val="220911"/>
                </a:solidFill>
              </a:rPr>
              <a:t>：负责完成</a:t>
            </a:r>
            <a:r>
              <a:rPr lang="en-US" altLang="zh-CN" sz="1200" dirty="0">
                <a:solidFill>
                  <a:srgbClr val="220911"/>
                </a:solidFill>
              </a:rPr>
              <a:t>View</a:t>
            </a:r>
            <a:r>
              <a:rPr lang="zh-CN" altLang="en-US" sz="1200" dirty="0">
                <a:solidFill>
                  <a:srgbClr val="220911"/>
                </a:solidFill>
              </a:rPr>
              <a:t>与</a:t>
            </a:r>
            <a:r>
              <a:rPr lang="en-US" altLang="zh-CN" sz="1200" dirty="0">
                <a:solidFill>
                  <a:srgbClr val="220911"/>
                </a:solidFill>
              </a:rPr>
              <a:t>Model</a:t>
            </a:r>
            <a:r>
              <a:rPr lang="zh-CN" altLang="en-US" sz="1200" dirty="0">
                <a:solidFill>
                  <a:srgbClr val="220911"/>
                </a:solidFill>
              </a:rPr>
              <a:t>的交互，和业务处理逻辑。</a:t>
            </a:r>
            <a:endParaRPr lang="en-US" altLang="zh-CN" sz="1200" dirty="0">
              <a:solidFill>
                <a:srgbClr val="220911"/>
              </a:solidFill>
            </a:endParaRPr>
          </a:p>
          <a:p>
            <a:endParaRPr lang="en-US" altLang="zh-CN" sz="1200" dirty="0">
              <a:solidFill>
                <a:srgbClr val="220911"/>
              </a:solidFill>
            </a:endParaRPr>
          </a:p>
          <a:p>
            <a:r>
              <a:rPr lang="en-US" altLang="zh-CN" sz="1200" dirty="0">
                <a:solidFill>
                  <a:srgbClr val="220911"/>
                </a:solidFill>
              </a:rPr>
              <a:t>View</a:t>
            </a:r>
            <a:r>
              <a:rPr lang="zh-CN" altLang="en-US" sz="1200" dirty="0">
                <a:solidFill>
                  <a:srgbClr val="220911"/>
                </a:solidFill>
              </a:rPr>
              <a:t>层和</a:t>
            </a:r>
            <a:r>
              <a:rPr lang="en-US" altLang="zh-CN" sz="1200" dirty="0" err="1">
                <a:solidFill>
                  <a:srgbClr val="220911"/>
                </a:solidFill>
              </a:rPr>
              <a:t>ViewModel</a:t>
            </a:r>
            <a:r>
              <a:rPr lang="zh-CN" altLang="en-US" sz="1200" dirty="0">
                <a:solidFill>
                  <a:srgbClr val="220911"/>
                </a:solidFill>
              </a:rPr>
              <a:t>层通过引用或者</a:t>
            </a:r>
            <a:r>
              <a:rPr lang="en-US" altLang="zh-CN" sz="1200" dirty="0" err="1">
                <a:solidFill>
                  <a:srgbClr val="220911"/>
                </a:solidFill>
              </a:rPr>
              <a:t>DataBinding</a:t>
            </a:r>
            <a:r>
              <a:rPr lang="zh-CN" altLang="en-US" sz="1200" dirty="0">
                <a:solidFill>
                  <a:srgbClr val="220911"/>
                </a:solidFill>
              </a:rPr>
              <a:t>、依赖注入等方式进行交互。倒计时例子。</a:t>
            </a:r>
            <a:endParaRPr lang="en-US" altLang="zh-CN" sz="1200" dirty="0">
              <a:solidFill>
                <a:srgbClr val="220911"/>
              </a:solidFill>
            </a:endParaRPr>
          </a:p>
          <a:p>
            <a:endParaRPr lang="en-US" altLang="zh-CN" sz="1200" dirty="0">
              <a:solidFill>
                <a:srgbClr val="220911"/>
              </a:solidFill>
            </a:endParaRPr>
          </a:p>
          <a:p>
            <a:endParaRPr lang="en-US" altLang="zh-CN" sz="1200" dirty="0">
              <a:solidFill>
                <a:srgbClr val="220911"/>
              </a:solidFill>
            </a:endParaRPr>
          </a:p>
          <a:p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ViewModel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Model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层的联系则是通过方法调用和实现回调等方式进行交互。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最终使得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View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层和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Model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层不会有直接的联系，而是通过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ViewModel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层，而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ViewModel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层也可以通过各种框架实现和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View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的分离，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ViewModel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不需要持有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View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层的引用即可实现和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View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的通信，最终实现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ViewModel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Model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都能独立于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UI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层独立工作。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solidFill>
                  <a:srgbClr val="220911"/>
                </a:solidFill>
              </a:rPr>
              <a:t>注意，图片上的</a:t>
            </a:r>
            <a:r>
              <a:rPr lang="en-US" altLang="zh-CN" sz="1200" dirty="0">
                <a:solidFill>
                  <a:srgbClr val="220911"/>
                </a:solidFill>
              </a:rPr>
              <a:t>View</a:t>
            </a:r>
            <a:r>
              <a:rPr lang="zh-CN" altLang="en-US" sz="1200" dirty="0">
                <a:solidFill>
                  <a:srgbClr val="220911"/>
                </a:solidFill>
              </a:rPr>
              <a:t>和</a:t>
            </a:r>
            <a:r>
              <a:rPr lang="en-US" altLang="zh-CN" sz="1200" dirty="0" err="1">
                <a:solidFill>
                  <a:srgbClr val="220911"/>
                </a:solidFill>
              </a:rPr>
              <a:t>ViewModel</a:t>
            </a:r>
            <a:r>
              <a:rPr lang="zh-CN" altLang="en-US" sz="1200" dirty="0">
                <a:solidFill>
                  <a:srgbClr val="220911"/>
                </a:solidFill>
              </a:rPr>
              <a:t>的联系所指的</a:t>
            </a:r>
            <a:r>
              <a:rPr lang="en-US" altLang="zh-CN" sz="1200" dirty="0" err="1">
                <a:solidFill>
                  <a:srgbClr val="220911"/>
                </a:solidFill>
              </a:rPr>
              <a:t>DataBinding</a:t>
            </a:r>
            <a:r>
              <a:rPr lang="zh-CN" altLang="en-US" sz="1200" dirty="0">
                <a:solidFill>
                  <a:srgbClr val="220911"/>
                </a:solidFill>
              </a:rPr>
              <a:t>并非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Google 2015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年推出的</a:t>
            </a:r>
            <a:r>
              <a:rPr lang="en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DataBinding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框架，这里只是一个思想，而它可以有很多的实现方式，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DataBinding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框架只是其中的一种框架实现工具。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众所周知，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DataBinding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15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年推出以来，一直被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Android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开发者所诟病，而且它也被冠以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MVVM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的框架实现工具，所以很多开发者谈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MVVM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色变，会觉得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MVVM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就是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DataBinding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，其实不是这样的，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MVVM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只是一种开发模式，而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Google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DataBinding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只是一种实现方式，我们大可不必使用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DataBinding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就可以使用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MVVM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模式，所以请大胆拥抱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MVVM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把！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 sz="1200" dirty="0">
              <a:solidFill>
                <a:srgbClr val="220911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EA2D7-B506-6343-B79A-4599AF8EA1C5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789306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之所以说是理想的</a:t>
            </a:r>
            <a:r>
              <a:rPr kumimoji="1" lang="en-US" altLang="zh-CN" dirty="0"/>
              <a:t>MVC</a:t>
            </a:r>
            <a:r>
              <a:rPr kumimoji="1" lang="zh-CN" altLang="en-US" dirty="0"/>
              <a:t>模式，是因为</a:t>
            </a:r>
            <a:r>
              <a:rPr kumimoji="1" lang="en-US" altLang="zh-CN" dirty="0"/>
              <a:t>MVC</a:t>
            </a:r>
            <a:r>
              <a:rPr kumimoji="1" lang="zh-CN" altLang="en-US" dirty="0"/>
              <a:t>使用比较多的场景是</a:t>
            </a:r>
            <a:r>
              <a:rPr kumimoji="1" lang="en-US" altLang="zh-CN" dirty="0"/>
              <a:t>Web</a:t>
            </a:r>
            <a:r>
              <a:rPr kumimoji="1" lang="zh-CN" altLang="en-US" dirty="0"/>
              <a:t>服务器开发，对于服务器来说，一些</a:t>
            </a:r>
            <a:r>
              <a:rPr kumimoji="1" lang="en-US" altLang="zh-CN" dirty="0"/>
              <a:t>Web</a:t>
            </a:r>
            <a:r>
              <a:rPr kumimoji="1" lang="zh-CN" altLang="en-US" dirty="0"/>
              <a:t>请求会直接从</a:t>
            </a:r>
            <a:r>
              <a:rPr kumimoji="1" lang="en-US" altLang="zh-CN" dirty="0"/>
              <a:t>Web</a:t>
            </a:r>
            <a:r>
              <a:rPr kumimoji="1" lang="zh-CN" altLang="en-US" dirty="0"/>
              <a:t>页传到服务器的</a:t>
            </a:r>
            <a:r>
              <a:rPr kumimoji="1" lang="en-US" altLang="zh-CN" dirty="0"/>
              <a:t>Controller</a:t>
            </a:r>
            <a:r>
              <a:rPr kumimoji="1" lang="zh-CN" altLang="en-US" dirty="0"/>
              <a:t>，所以</a:t>
            </a:r>
            <a:r>
              <a:rPr kumimoji="1" lang="en-US" altLang="zh-CN" dirty="0"/>
              <a:t>Controller</a:t>
            </a:r>
            <a:r>
              <a:rPr kumimoji="1" lang="zh-CN" altLang="en-US" dirty="0"/>
              <a:t>需要持有</a:t>
            </a:r>
            <a:r>
              <a:rPr kumimoji="1" lang="en-US" altLang="zh-CN" dirty="0"/>
              <a:t>View</a:t>
            </a:r>
            <a:r>
              <a:rPr kumimoji="1" lang="zh-CN" altLang="en-US" dirty="0"/>
              <a:t>层和</a:t>
            </a:r>
            <a:r>
              <a:rPr kumimoji="1" lang="en-US" altLang="zh-CN" dirty="0"/>
              <a:t>Model</a:t>
            </a:r>
            <a:r>
              <a:rPr kumimoji="1" lang="zh-CN" altLang="en-US" dirty="0"/>
              <a:t>层的引用，因为用户的交互请求有可能是更新</a:t>
            </a:r>
            <a:r>
              <a:rPr kumimoji="1" lang="en-US" altLang="zh-CN" dirty="0"/>
              <a:t>UI</a:t>
            </a:r>
            <a:r>
              <a:rPr kumimoji="1" lang="zh-CN" altLang="en-US" dirty="0"/>
              <a:t>，也有可能是触发数据层的变化，而</a:t>
            </a:r>
            <a:r>
              <a:rPr kumimoji="1" lang="en-US" altLang="zh-CN" dirty="0"/>
              <a:t>View</a:t>
            </a:r>
            <a:r>
              <a:rPr kumimoji="1" lang="zh-CN" altLang="en-US" dirty="0"/>
              <a:t>层也有可能不需要经过</a:t>
            </a:r>
            <a:r>
              <a:rPr kumimoji="1" lang="en-US" altLang="zh-CN" dirty="0"/>
              <a:t>Controller</a:t>
            </a:r>
            <a:r>
              <a:rPr kumimoji="1" lang="zh-CN" altLang="en-US" dirty="0"/>
              <a:t>就可以进行操作</a:t>
            </a:r>
            <a:r>
              <a:rPr kumimoji="1" lang="en-US" altLang="zh-CN" dirty="0"/>
              <a:t>Model</a:t>
            </a:r>
            <a:r>
              <a:rPr kumimoji="1" lang="zh-CN" altLang="en-US" dirty="0"/>
              <a:t>层，所以</a:t>
            </a:r>
            <a:r>
              <a:rPr kumimoji="1" lang="en-US" altLang="zh-CN" dirty="0"/>
              <a:t>MVC</a:t>
            </a:r>
            <a:r>
              <a:rPr kumimoji="1" lang="zh-CN" altLang="en-US" dirty="0"/>
              <a:t>在服务器开发中在一定程度上可以对代码进行分层解耦。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但是理想很美满，现实很丰满。在</a:t>
            </a:r>
            <a:r>
              <a:rPr kumimoji="1" lang="en-US" altLang="zh-CN" dirty="0"/>
              <a:t>Android</a:t>
            </a:r>
            <a:r>
              <a:rPr kumimoji="1" lang="zh-CN" altLang="en-US" dirty="0"/>
              <a:t>中，</a:t>
            </a:r>
            <a:r>
              <a:rPr kumimoji="1" lang="en-US" altLang="zh-CN" dirty="0"/>
              <a:t>XML</a:t>
            </a:r>
            <a:r>
              <a:rPr kumimoji="1" lang="zh-CN" altLang="en-US" dirty="0"/>
              <a:t>作为</a:t>
            </a:r>
            <a:r>
              <a:rPr kumimoji="1" lang="en-US" altLang="zh-CN" dirty="0"/>
              <a:t>View</a:t>
            </a:r>
            <a:r>
              <a:rPr kumimoji="1" lang="zh-CN" altLang="en-US" dirty="0"/>
              <a:t>层的能力太弱了，很多</a:t>
            </a:r>
            <a:r>
              <a:rPr kumimoji="1" lang="en-US" altLang="zh-CN" dirty="0"/>
              <a:t>View</a:t>
            </a:r>
            <a:r>
              <a:rPr kumimoji="1" lang="zh-CN" altLang="en-US" dirty="0"/>
              <a:t>层</a:t>
            </a:r>
            <a:r>
              <a:rPr kumimoji="1" lang="en-US" altLang="zh-CN" dirty="0"/>
              <a:t>UI</a:t>
            </a:r>
            <a:r>
              <a:rPr kumimoji="1" lang="zh-CN" altLang="en-US" dirty="0"/>
              <a:t>交互工作需要在</a:t>
            </a:r>
            <a:r>
              <a:rPr kumimoji="1" lang="en-US" altLang="zh-CN" dirty="0"/>
              <a:t>Activity</a:t>
            </a:r>
            <a:r>
              <a:rPr kumimoji="1" lang="zh-CN" altLang="en-US" dirty="0"/>
              <a:t>中处理，而</a:t>
            </a:r>
            <a:r>
              <a:rPr kumimoji="1" lang="en-US" altLang="zh-CN" dirty="0"/>
              <a:t>Activity</a:t>
            </a:r>
            <a:r>
              <a:rPr kumimoji="1" lang="zh-CN" altLang="en-US" dirty="0"/>
              <a:t>又兼任了</a:t>
            </a:r>
            <a:r>
              <a:rPr kumimoji="1" lang="en-US" altLang="zh-CN" dirty="0"/>
              <a:t>Controller</a:t>
            </a:r>
            <a:r>
              <a:rPr kumimoji="1" lang="zh-CN" altLang="en-US" dirty="0"/>
              <a:t>层的角色，所以最终就导致了</a:t>
            </a:r>
            <a:r>
              <a:rPr kumimoji="1" lang="en-US" altLang="zh-CN" dirty="0"/>
              <a:t>MVC</a:t>
            </a:r>
            <a:r>
              <a:rPr kumimoji="1" lang="zh-CN" altLang="en-US" dirty="0"/>
              <a:t>在</a:t>
            </a:r>
            <a:r>
              <a:rPr kumimoji="1" lang="en-US" altLang="zh-CN" dirty="0"/>
              <a:t>Android</a:t>
            </a:r>
            <a:r>
              <a:rPr kumimoji="1" lang="zh-CN" altLang="en-US" dirty="0"/>
              <a:t>中演变成了</a:t>
            </a:r>
            <a:r>
              <a:rPr kumimoji="1" lang="en-US" altLang="zh-CN" dirty="0"/>
              <a:t>Model-View</a:t>
            </a:r>
            <a:r>
              <a:rPr kumimoji="1" lang="zh-CN" altLang="en-US" dirty="0"/>
              <a:t>的模式，</a:t>
            </a:r>
            <a:r>
              <a:rPr kumimoji="1" lang="en-US" altLang="zh-CN" dirty="0"/>
              <a:t>Activity</a:t>
            </a:r>
            <a:r>
              <a:rPr kumimoji="1" lang="zh-CN" altLang="en-US" dirty="0"/>
              <a:t>扮演</a:t>
            </a:r>
            <a:r>
              <a:rPr kumimoji="1" lang="en-US" altLang="zh-CN" dirty="0"/>
              <a:t>View</a:t>
            </a:r>
            <a:r>
              <a:rPr kumimoji="1" lang="zh-CN" altLang="en-US" dirty="0"/>
              <a:t>和</a:t>
            </a:r>
            <a:r>
              <a:rPr kumimoji="1" lang="en-US" altLang="zh-CN" dirty="0"/>
              <a:t>Controller</a:t>
            </a:r>
            <a:r>
              <a:rPr kumimoji="1" lang="zh-CN" altLang="en-US" dirty="0"/>
              <a:t>的角色，所以缺点也很明显，就是最终</a:t>
            </a:r>
            <a:r>
              <a:rPr kumimoji="1" lang="en-US" altLang="zh-CN" dirty="0"/>
              <a:t>Activity</a:t>
            </a:r>
            <a:r>
              <a:rPr kumimoji="1" lang="zh-CN" altLang="en-US" dirty="0"/>
              <a:t>的代码量爆炸！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EA2D7-B506-6343-B79A-4599AF8EA1C5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26017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优点就是把</a:t>
            </a:r>
            <a:r>
              <a:rPr kumimoji="1" lang="en-US" altLang="zh-CN" dirty="0"/>
              <a:t>Activity</a:t>
            </a:r>
            <a:r>
              <a:rPr kumimoji="1" lang="zh-CN" altLang="en-US" dirty="0"/>
              <a:t>归结到了</a:t>
            </a:r>
            <a:r>
              <a:rPr kumimoji="1" lang="en-US" altLang="zh-CN" dirty="0"/>
              <a:t>View</a:t>
            </a:r>
            <a:r>
              <a:rPr kumimoji="1" lang="zh-CN" altLang="en-US" dirty="0"/>
              <a:t>层，把业务逻辑放到了</a:t>
            </a:r>
            <a:r>
              <a:rPr kumimoji="1" lang="en-US" altLang="zh-CN" dirty="0"/>
              <a:t>Presenter</a:t>
            </a:r>
            <a:r>
              <a:rPr kumimoji="1" lang="zh-CN" altLang="en-US" dirty="0"/>
              <a:t>层，</a:t>
            </a:r>
            <a:r>
              <a:rPr kumimoji="1" lang="en-US" altLang="zh-CN" dirty="0"/>
              <a:t>Model</a:t>
            </a:r>
            <a:r>
              <a:rPr kumimoji="1" lang="zh-CN" altLang="en-US" dirty="0"/>
              <a:t>层则专注数据的处理。大大减轻了</a:t>
            </a:r>
            <a:r>
              <a:rPr kumimoji="1" lang="en-US" altLang="zh-CN" dirty="0"/>
              <a:t>Activity</a:t>
            </a:r>
            <a:r>
              <a:rPr kumimoji="1" lang="zh-CN" altLang="en-US" dirty="0"/>
              <a:t>的代码量。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介绍</a:t>
            </a:r>
            <a:r>
              <a:rPr kumimoji="1" lang="en-US" altLang="zh-CN" dirty="0"/>
              <a:t>MVP</a:t>
            </a:r>
            <a:r>
              <a:rPr kumimoji="1" lang="zh-CN" altLang="en-US" dirty="0"/>
              <a:t>架构，带来的好处。但同时伴随的一些弊端。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EA2D7-B506-6343-B79A-4599AF8EA1C5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297901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3631D3-F9C1-4B5C-AD43-4FFF07E6ADA4}" type="datetimeFigureOut">
              <a:rPr lang="zh-CN" altLang="en-US" smtClean="0"/>
              <a:t>2020/6/11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C872D-7359-4785-AB00-5B52142584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22716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3631D3-F9C1-4B5C-AD43-4FFF07E6ADA4}" type="datetimeFigureOut">
              <a:rPr lang="zh-CN" altLang="en-US" smtClean="0"/>
              <a:t>2020/6/11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C872D-7359-4785-AB00-5B52142584B5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4914" cy="6858000"/>
          </a:xfrm>
          <a:prstGeom prst="rect">
            <a:avLst/>
          </a:prstGeom>
        </p:spPr>
      </p:pic>
      <p:sp>
        <p:nvSpPr>
          <p:cNvPr id="6" name="矩形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00D18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0" y="857250"/>
            <a:ext cx="12192000" cy="6000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9901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3631D3-F9C1-4B5C-AD43-4FFF07E6ADA4}" type="datetimeFigureOut">
              <a:rPr lang="zh-CN" altLang="en-US" smtClean="0"/>
              <a:t>2020/6/11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C872D-7359-4785-AB00-5B52142584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95423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3631D3-F9C1-4B5C-AD43-4FFF07E6ADA4}" type="datetimeFigureOut">
              <a:rPr lang="zh-CN" altLang="en-US" smtClean="0"/>
              <a:t>2020/6/11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C872D-7359-4785-AB00-5B52142584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085353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3631D3-F9C1-4B5C-AD43-4FFF07E6ADA4}" type="datetimeFigureOut">
              <a:rPr lang="zh-CN" altLang="en-US" smtClean="0"/>
              <a:t>2020/6/11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C872D-7359-4785-AB00-5B52142584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50508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3631D3-F9C1-4B5C-AD43-4FFF07E6ADA4}" type="datetimeFigureOut">
              <a:rPr lang="zh-CN" altLang="en-US" smtClean="0"/>
              <a:t>2020/6/11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C872D-7359-4785-AB00-5B52142584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29636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3631D3-F9C1-4B5C-AD43-4FFF07E6ADA4}" type="datetimeFigureOut">
              <a:rPr lang="zh-CN" altLang="en-US" smtClean="0"/>
              <a:t>2020/6/11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C872D-7359-4785-AB00-5B52142584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54084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3631D3-F9C1-4B5C-AD43-4FFF07E6ADA4}" type="datetimeFigureOut">
              <a:rPr lang="zh-CN" altLang="en-US" smtClean="0"/>
              <a:t>2020/6/11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C872D-7359-4785-AB00-5B52142584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07920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3631D3-F9C1-4B5C-AD43-4FFF07E6ADA4}" type="datetimeFigureOut">
              <a:rPr lang="zh-CN" altLang="en-US" smtClean="0"/>
              <a:t>2020/6/11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C872D-7359-4785-AB00-5B52142584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46007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3631D3-F9C1-4B5C-AD43-4FFF07E6ADA4}" type="datetimeFigureOut">
              <a:rPr lang="zh-CN" altLang="en-US" smtClean="0"/>
              <a:t>2020/6/11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C872D-7359-4785-AB00-5B52142584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92766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3631D3-F9C1-4B5C-AD43-4FFF07E6ADA4}" type="datetimeFigureOut">
              <a:rPr lang="zh-CN" altLang="en-US" smtClean="0"/>
              <a:t>2020/6/11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C872D-7359-4785-AB00-5B52142584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2168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3631D3-F9C1-4B5C-AD43-4FFF07E6ADA4}" type="datetimeFigureOut">
              <a:rPr lang="zh-CN" altLang="en-US" smtClean="0"/>
              <a:t>2020/6/11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C872D-7359-4785-AB00-5B52142584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62745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3631D3-F9C1-4B5C-AD43-4FFF07E6ADA4}" type="datetimeFigureOut">
              <a:rPr lang="zh-CN" altLang="en-US" smtClean="0"/>
              <a:t>2020/6/11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C872D-7359-4785-AB00-5B52142584B5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4914" cy="6858000"/>
          </a:xfrm>
          <a:prstGeom prst="rect">
            <a:avLst/>
          </a:prstGeom>
        </p:spPr>
      </p:pic>
      <p:sp>
        <p:nvSpPr>
          <p:cNvPr id="6" name="矩形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00D18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68464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3631D3-F9C1-4B5C-AD43-4FFF07E6ADA4}" type="datetimeFigureOut">
              <a:rPr lang="zh-CN" altLang="en-US" smtClean="0"/>
              <a:t>2020/6/11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C872D-7359-4785-AB00-5B52142584B5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4914" cy="6858000"/>
          </a:xfrm>
          <a:prstGeom prst="rect">
            <a:avLst/>
          </a:prstGeom>
        </p:spPr>
      </p:pic>
      <p:sp>
        <p:nvSpPr>
          <p:cNvPr id="6" name="矩形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00D18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69674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3631D3-F9C1-4B5C-AD43-4FFF07E6ADA4}" type="datetimeFigureOut">
              <a:rPr lang="zh-CN" altLang="en-US" smtClean="0"/>
              <a:t>2020/6/11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9C872D-7359-4785-AB00-5B52142584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2100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61" r:id="rId9"/>
    <p:sldLayoutId id="2147483662" r:id="rId10"/>
    <p:sldLayoutId id="2147483656" r:id="rId11"/>
    <p:sldLayoutId id="2147483657" r:id="rId12"/>
    <p:sldLayoutId id="2147483658" r:id="rId13"/>
    <p:sldLayoutId id="2147483659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ndroid.com/topic/libraries/data-binding" TargetMode="External"/><Relationship Id="rId7" Type="http://schemas.openxmlformats.org/officeDocument/2006/relationships/image" Target="../media/image15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4.jpg"/><Relationship Id="rId5" Type="http://schemas.openxmlformats.org/officeDocument/2006/relationships/image" Target="../media/image13.png"/><Relationship Id="rId4" Type="http://schemas.openxmlformats.org/officeDocument/2006/relationships/hyperlink" Target="https://developer.android.com/topic/libraries/architecture/livedata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customXml" Target="../ink/ink6.xml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7.png"/><Relationship Id="rId11" Type="http://schemas.openxmlformats.org/officeDocument/2006/relationships/customXml" Target="../ink/ink5.xml"/><Relationship Id="rId5" Type="http://schemas.openxmlformats.org/officeDocument/2006/relationships/customXml" Target="../ink/ink2.xml"/><Relationship Id="rId15" Type="http://schemas.openxmlformats.org/officeDocument/2006/relationships/image" Target="../media/image16.tiff"/><Relationship Id="rId10" Type="http://schemas.openxmlformats.org/officeDocument/2006/relationships/image" Target="../media/image19.png"/><Relationship Id="rId4" Type="http://schemas.openxmlformats.org/officeDocument/2006/relationships/image" Target="../media/image16.png"/><Relationship Id="rId9" Type="http://schemas.openxmlformats.org/officeDocument/2006/relationships/customXml" Target="../ink/ink4.xml"/><Relationship Id="rId1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2.png"/><Relationship Id="rId5" Type="http://schemas.openxmlformats.org/officeDocument/2006/relationships/image" Target="../media/image23.png"/><Relationship Id="rId4" Type="http://schemas.openxmlformats.org/officeDocument/2006/relationships/customXml" Target="../ink/ink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customXml" Target="../ink/ink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ndroid/architecture-samples/tree/master" TargetMode="External"/><Relationship Id="rId2" Type="http://schemas.openxmlformats.org/officeDocument/2006/relationships/hyperlink" Target="https://github.com/KunMinX/Jetpack-MVVM-Best-Practice" TargetMode="External"/><Relationship Id="rId1" Type="http://schemas.openxmlformats.org/officeDocument/2006/relationships/slideLayout" Target="../slideLayouts/slideLayout10.xml"/><Relationship Id="rId5" Type="http://schemas.openxmlformats.org/officeDocument/2006/relationships/hyperlink" Target="https://git.sysop.bigo.sg/zhanglinwei/archdemo/blob/master/README.md" TargetMode="External"/><Relationship Id="rId4" Type="http://schemas.openxmlformats.org/officeDocument/2006/relationships/hyperlink" Target="https://github.com/google/iosched" TargetMode="Externa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wiki.bigo.sg:8090/pages/viewpage.action?pageId=185434805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8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android/databinding-samples" TargetMode="External"/><Relationship Id="rId13" Type="http://schemas.openxmlformats.org/officeDocument/2006/relationships/hyperlink" Target="https://git.sysop.bigo.sg/zhanglinwei/archdemo/blob/master/README.md" TargetMode="External"/><Relationship Id="rId3" Type="http://schemas.openxmlformats.org/officeDocument/2006/relationships/hyperlink" Target="https://developer.android.com/jetpack/docs/guide" TargetMode="External"/><Relationship Id="rId7" Type="http://schemas.openxmlformats.org/officeDocument/2006/relationships/hyperlink" Target="https://dreamerhome.github.io/2016/07/07/dagger/" TargetMode="External"/><Relationship Id="rId12" Type="http://schemas.openxmlformats.org/officeDocument/2006/relationships/hyperlink" Target="https://github.com/android/architecture-samples/tree/master" TargetMode="External"/><Relationship Id="rId2" Type="http://schemas.openxmlformats.org/officeDocument/2006/relationships/hyperlink" Target="https://tech.meituan.com/2016/11/11/android-mvvm.html" TargetMode="Externa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juejin.im/post/5dafc49b6fb9a04e17209922" TargetMode="External"/><Relationship Id="rId11" Type="http://schemas.openxmlformats.org/officeDocument/2006/relationships/hyperlink" Target="https://github.com/KunMinX/Jetpack-MVVM-Best-Practice" TargetMode="External"/><Relationship Id="rId5" Type="http://schemas.openxmlformats.org/officeDocument/2006/relationships/hyperlink" Target="http://wiki.bigo.sg:8090/pages/viewpage.action?pageId=164857474" TargetMode="External"/><Relationship Id="rId10" Type="http://schemas.openxmlformats.org/officeDocument/2006/relationships/hyperlink" Target="https://github.com/google/iosched" TargetMode="External"/><Relationship Id="rId4" Type="http://schemas.openxmlformats.org/officeDocument/2006/relationships/hyperlink" Target="http://wiki.bigo.sg:8090/pages/viewpage.action?pageId=185434805" TargetMode="External"/><Relationship Id="rId9" Type="http://schemas.openxmlformats.org/officeDocument/2006/relationships/hyperlink" Target="https://github.com/JeremyLiao/LiveEventBus" TargetMode="Externa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4914" cy="6858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0" y="-30778"/>
            <a:ext cx="12192000" cy="6858000"/>
          </a:xfrm>
          <a:prstGeom prst="rect">
            <a:avLst/>
          </a:prstGeom>
          <a:solidFill>
            <a:srgbClr val="300D18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B3BDEBED-0732-B149-98C2-99E043CD84D6}"/>
              </a:ext>
            </a:extLst>
          </p:cNvPr>
          <p:cNvGrpSpPr/>
          <p:nvPr/>
        </p:nvGrpSpPr>
        <p:grpSpPr>
          <a:xfrm>
            <a:off x="1709771" y="3013502"/>
            <a:ext cx="8920129" cy="1326192"/>
            <a:chOff x="1709771" y="3013502"/>
            <a:chExt cx="8920129" cy="1326192"/>
          </a:xfrm>
        </p:grpSpPr>
        <p:sp>
          <p:nvSpPr>
            <p:cNvPr id="7" name="文本框 6"/>
            <p:cNvSpPr txBox="1"/>
            <p:nvPr/>
          </p:nvSpPr>
          <p:spPr>
            <a:xfrm>
              <a:off x="1709771" y="3939584"/>
              <a:ext cx="612794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solidFill>
                    <a:schemeClr val="bg1"/>
                  </a:solidFill>
                  <a:latin typeface="+mj-lt"/>
                </a:rPr>
                <a:t>分享人：李建昌</a:t>
              </a: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1709771" y="3013502"/>
              <a:ext cx="8920129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400" b="1" dirty="0">
                  <a:solidFill>
                    <a:schemeClr val="bg1"/>
                  </a:solidFill>
                </a:rPr>
                <a:t>MVVM</a:t>
              </a:r>
              <a:r>
                <a:rPr lang="zh-CN" altLang="en-US" sz="4400" b="1" dirty="0">
                  <a:solidFill>
                    <a:schemeClr val="bg1"/>
                  </a:solidFill>
                </a:rPr>
                <a:t>框架（</a:t>
              </a:r>
              <a:r>
                <a:rPr lang="en-US" altLang="zh-CN" sz="4400" b="1" dirty="0">
                  <a:solidFill>
                    <a:schemeClr val="bg1"/>
                  </a:solidFill>
                </a:rPr>
                <a:t>Android</a:t>
              </a:r>
              <a:r>
                <a:rPr lang="zh-CN" altLang="en-US" sz="4400" b="1" dirty="0">
                  <a:solidFill>
                    <a:schemeClr val="bg1"/>
                  </a:solidFill>
                </a:rPr>
                <a:t>）入坑指南</a:t>
              </a:r>
            </a:p>
          </p:txBody>
        </p:sp>
        <p:cxnSp>
          <p:nvCxnSpPr>
            <p:cNvPr id="10" name="直接连接符 9"/>
            <p:cNvCxnSpPr>
              <a:cxnSpLocks/>
            </p:cNvCxnSpPr>
            <p:nvPr/>
          </p:nvCxnSpPr>
          <p:spPr>
            <a:xfrm>
              <a:off x="1762027" y="3844498"/>
              <a:ext cx="7972523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22898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1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425745" y="157162"/>
            <a:ext cx="73405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</a:rPr>
              <a:t>Android</a:t>
            </a:r>
            <a:r>
              <a:rPr lang="zh-CN" altLang="en-US" sz="3200" dirty="0">
                <a:solidFill>
                  <a:schemeClr val="bg1"/>
                </a:solidFill>
              </a:rPr>
              <a:t>中</a:t>
            </a:r>
            <a:r>
              <a:rPr lang="en-US" altLang="zh-CN" sz="3200" dirty="0">
                <a:solidFill>
                  <a:schemeClr val="bg1"/>
                </a:solidFill>
              </a:rPr>
              <a:t>MVVM</a:t>
            </a:r>
            <a:r>
              <a:rPr lang="zh-CN" altLang="en-US" sz="3200" dirty="0">
                <a:solidFill>
                  <a:schemeClr val="bg1"/>
                </a:solidFill>
              </a:rPr>
              <a:t>、</a:t>
            </a:r>
            <a:r>
              <a:rPr lang="en-US" altLang="zh-CN" sz="3200" dirty="0">
                <a:solidFill>
                  <a:schemeClr val="bg1"/>
                </a:solidFill>
              </a:rPr>
              <a:t>MVC</a:t>
            </a:r>
            <a:r>
              <a:rPr lang="zh-CN" altLang="en-US" sz="3200" dirty="0">
                <a:solidFill>
                  <a:schemeClr val="bg1"/>
                </a:solidFill>
              </a:rPr>
              <a:t>、</a:t>
            </a:r>
            <a:r>
              <a:rPr lang="en-US" altLang="zh-CN" sz="3200" dirty="0">
                <a:solidFill>
                  <a:schemeClr val="bg1"/>
                </a:solidFill>
              </a:rPr>
              <a:t>MVP</a:t>
            </a:r>
            <a:r>
              <a:rPr lang="zh-CN" altLang="en-US" sz="3200" dirty="0">
                <a:solidFill>
                  <a:schemeClr val="bg1"/>
                </a:solidFill>
              </a:rPr>
              <a:t>的区别？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AB07F84-57D8-524C-BC5B-5B33BF04B5D3}"/>
              </a:ext>
            </a:extLst>
          </p:cNvPr>
          <p:cNvSpPr txBox="1"/>
          <p:nvPr/>
        </p:nvSpPr>
        <p:spPr>
          <a:xfrm>
            <a:off x="68307" y="897181"/>
            <a:ext cx="109473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i="1" dirty="0">
                <a:solidFill>
                  <a:srgbClr val="220911"/>
                </a:solidFill>
                <a:latin typeface="+mj-lt"/>
              </a:rPr>
              <a:t>由于每种架构模式在不同语言上面的实现方式会不太一样，所以这里对比在</a:t>
            </a:r>
            <a:r>
              <a:rPr lang="en-US" altLang="zh-CN" sz="1600" i="1" dirty="0">
                <a:solidFill>
                  <a:srgbClr val="220911"/>
                </a:solidFill>
                <a:latin typeface="+mj-lt"/>
              </a:rPr>
              <a:t>Android</a:t>
            </a:r>
            <a:r>
              <a:rPr lang="zh-CN" altLang="en-US" sz="1600" i="1" dirty="0">
                <a:solidFill>
                  <a:srgbClr val="220911"/>
                </a:solidFill>
                <a:latin typeface="+mj-lt"/>
              </a:rPr>
              <a:t>里面这三种架构的区别。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343690C-887D-C54B-AD98-DC1A3F2407AD}"/>
              </a:ext>
            </a:extLst>
          </p:cNvPr>
          <p:cNvSpPr txBox="1"/>
          <p:nvPr/>
        </p:nvSpPr>
        <p:spPr>
          <a:xfrm>
            <a:off x="68307" y="1612167"/>
            <a:ext cx="2222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rgbClr val="22091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MVVM</a:t>
            </a:r>
            <a:r>
              <a:rPr lang="zh-CN" altLang="en-US" sz="2800" dirty="0">
                <a:solidFill>
                  <a:srgbClr val="22091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架构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9F03AFBF-99A3-B046-A2D1-DD5A5A340873}"/>
              </a:ext>
            </a:extLst>
          </p:cNvPr>
          <p:cNvGrpSpPr/>
          <p:nvPr/>
        </p:nvGrpSpPr>
        <p:grpSpPr>
          <a:xfrm>
            <a:off x="0" y="2930771"/>
            <a:ext cx="5060903" cy="1671879"/>
            <a:chOff x="68308" y="2325290"/>
            <a:chExt cx="5060903" cy="1671879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D71FB20B-EF51-B247-A106-990C6CE0777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8308" y="2325290"/>
              <a:ext cx="5060903" cy="1204977"/>
            </a:xfrm>
            <a:prstGeom prst="rect">
              <a:avLst/>
            </a:prstGeom>
          </p:spPr>
        </p:pic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FC3A0B2A-D255-444D-BB53-B051F4C59EED}"/>
                </a:ext>
              </a:extLst>
            </p:cNvPr>
            <p:cNvSpPr txBox="1"/>
            <p:nvPr/>
          </p:nvSpPr>
          <p:spPr>
            <a:xfrm>
              <a:off x="2064107" y="3720170"/>
              <a:ext cx="80021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latin typeface="+mj-ea"/>
                  <a:ea typeface="+mj-ea"/>
                </a:rPr>
                <a:t>MVVM</a:t>
              </a:r>
              <a:r>
                <a:rPr lang="zh-CN" altLang="en-US" sz="1200" dirty="0">
                  <a:latin typeface="+mj-ea"/>
                  <a:ea typeface="+mj-ea"/>
                </a:rPr>
                <a:t>架构</a:t>
              </a:r>
            </a:p>
          </p:txBody>
        </p:sp>
      </p:grpSp>
      <p:sp>
        <p:nvSpPr>
          <p:cNvPr id="14" name="文本框 13">
            <a:extLst>
              <a:ext uri="{FF2B5EF4-FFF2-40B4-BE49-F238E27FC236}">
                <a16:creationId xmlns:a16="http://schemas.microsoft.com/office/drawing/2014/main" id="{CB7F6625-07E0-894B-A0FA-E0E3645215EA}"/>
              </a:ext>
            </a:extLst>
          </p:cNvPr>
          <p:cNvSpPr txBox="1"/>
          <p:nvPr/>
        </p:nvSpPr>
        <p:spPr>
          <a:xfrm>
            <a:off x="5658304" y="2255986"/>
            <a:ext cx="601439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220911"/>
                </a:solidFill>
                <a:latin typeface="+mj-lt"/>
              </a:rPr>
              <a:t>MVVM</a:t>
            </a:r>
            <a:r>
              <a:rPr lang="zh-CN" altLang="en-US" sz="1600" dirty="0">
                <a:solidFill>
                  <a:srgbClr val="220911"/>
                </a:solidFill>
                <a:latin typeface="+mj-lt"/>
              </a:rPr>
              <a:t>在</a:t>
            </a:r>
            <a:r>
              <a:rPr lang="en-US" altLang="zh-CN" sz="1600" dirty="0">
                <a:solidFill>
                  <a:srgbClr val="220911"/>
                </a:solidFill>
                <a:latin typeface="+mj-lt"/>
              </a:rPr>
              <a:t>Android</a:t>
            </a:r>
            <a:r>
              <a:rPr lang="zh-CN" altLang="en-US" sz="1600" dirty="0">
                <a:solidFill>
                  <a:srgbClr val="220911"/>
                </a:solidFill>
                <a:latin typeface="+mj-lt"/>
              </a:rPr>
              <a:t>的实现中，虽然可能最终实现不一样，但是基本的核心理念都遵循以下几点：</a:t>
            </a:r>
            <a:endParaRPr lang="en-US" altLang="zh-CN" sz="1600" dirty="0">
              <a:solidFill>
                <a:srgbClr val="220911"/>
              </a:solidFill>
              <a:latin typeface="+mj-lt"/>
            </a:endParaRPr>
          </a:p>
          <a:p>
            <a:endParaRPr lang="en-US" altLang="zh-CN" sz="1600" dirty="0">
              <a:solidFill>
                <a:srgbClr val="220911"/>
              </a:solidFill>
              <a:latin typeface="+mj-lt"/>
            </a:endParaRPr>
          </a:p>
          <a:p>
            <a:r>
              <a:rPr lang="en-US" altLang="zh-CN" sz="1600" dirty="0">
                <a:solidFill>
                  <a:srgbClr val="220911"/>
                </a:solidFill>
                <a:latin typeface="+mj-lt"/>
              </a:rPr>
              <a:t>1</a:t>
            </a:r>
            <a:r>
              <a:rPr lang="zh-CN" altLang="en-US" sz="1600" dirty="0">
                <a:solidFill>
                  <a:srgbClr val="220911"/>
                </a:solidFill>
                <a:latin typeface="+mj-lt"/>
              </a:rPr>
              <a:t>、以数据驱动</a:t>
            </a:r>
            <a:r>
              <a:rPr lang="en-US" altLang="zh-CN" sz="1600" dirty="0">
                <a:solidFill>
                  <a:srgbClr val="220911"/>
                </a:solidFill>
                <a:latin typeface="+mj-lt"/>
              </a:rPr>
              <a:t>UI</a:t>
            </a:r>
            <a:r>
              <a:rPr lang="zh-CN" altLang="en-US" sz="1600" dirty="0">
                <a:solidFill>
                  <a:srgbClr val="220911"/>
                </a:solidFill>
                <a:latin typeface="+mj-lt"/>
              </a:rPr>
              <a:t>是</a:t>
            </a:r>
            <a:r>
              <a:rPr lang="en-US" altLang="zh-CN" sz="1600" dirty="0">
                <a:solidFill>
                  <a:srgbClr val="220911"/>
                </a:solidFill>
                <a:latin typeface="+mj-lt"/>
              </a:rPr>
              <a:t>MVVM</a:t>
            </a:r>
            <a:r>
              <a:rPr lang="zh-CN" altLang="en-US" sz="1600" dirty="0">
                <a:solidFill>
                  <a:srgbClr val="220911"/>
                </a:solidFill>
                <a:latin typeface="+mj-lt"/>
              </a:rPr>
              <a:t>的极致目标。</a:t>
            </a:r>
            <a:endParaRPr lang="en-US" altLang="zh-CN" sz="1600" dirty="0">
              <a:solidFill>
                <a:srgbClr val="220911"/>
              </a:solidFill>
              <a:latin typeface="+mj-lt"/>
            </a:endParaRPr>
          </a:p>
          <a:p>
            <a:r>
              <a:rPr lang="en-US" altLang="zh-CN" sz="1600" dirty="0">
                <a:solidFill>
                  <a:srgbClr val="220911"/>
                </a:solidFill>
                <a:latin typeface="+mj-lt"/>
              </a:rPr>
              <a:t>2</a:t>
            </a:r>
            <a:r>
              <a:rPr lang="zh-CN" altLang="en-US" sz="1600" dirty="0">
                <a:solidFill>
                  <a:srgbClr val="220911"/>
                </a:solidFill>
                <a:latin typeface="+mj-lt"/>
              </a:rPr>
              <a:t>、</a:t>
            </a:r>
            <a:r>
              <a:rPr lang="en-US" altLang="zh-CN" sz="1600" dirty="0">
                <a:solidFill>
                  <a:srgbClr val="220911"/>
                </a:solidFill>
                <a:latin typeface="+mj-lt"/>
              </a:rPr>
              <a:t>View</a:t>
            </a:r>
            <a:r>
              <a:rPr lang="zh-CN" altLang="en-US" sz="1600" dirty="0">
                <a:solidFill>
                  <a:srgbClr val="220911"/>
                </a:solidFill>
                <a:latin typeface="+mj-lt"/>
              </a:rPr>
              <a:t>层、</a:t>
            </a:r>
            <a:r>
              <a:rPr lang="en-US" altLang="zh-CN" sz="1600" dirty="0">
                <a:solidFill>
                  <a:srgbClr val="220911"/>
                </a:solidFill>
                <a:latin typeface="+mj-lt"/>
              </a:rPr>
              <a:t>Model</a:t>
            </a:r>
            <a:r>
              <a:rPr lang="zh-CN" altLang="en-US" sz="1600" dirty="0">
                <a:solidFill>
                  <a:srgbClr val="220911"/>
                </a:solidFill>
                <a:latin typeface="+mj-lt"/>
              </a:rPr>
              <a:t>层和</a:t>
            </a:r>
            <a:r>
              <a:rPr lang="en-US" altLang="zh-CN" sz="1600" dirty="0">
                <a:solidFill>
                  <a:srgbClr val="220911"/>
                </a:solidFill>
                <a:latin typeface="+mj-lt"/>
              </a:rPr>
              <a:t>MVP</a:t>
            </a:r>
            <a:r>
              <a:rPr lang="zh-CN" altLang="en-US" sz="1600" dirty="0">
                <a:solidFill>
                  <a:srgbClr val="220911"/>
                </a:solidFill>
                <a:latin typeface="+mj-lt"/>
              </a:rPr>
              <a:t>一样，而</a:t>
            </a:r>
            <a:r>
              <a:rPr lang="en-US" altLang="zh-CN" sz="1600" dirty="0" err="1">
                <a:solidFill>
                  <a:srgbClr val="220911"/>
                </a:solidFill>
                <a:latin typeface="+mj-lt"/>
              </a:rPr>
              <a:t>ViewModel</a:t>
            </a:r>
            <a:r>
              <a:rPr lang="zh-CN" altLang="en-US" sz="1600" dirty="0">
                <a:solidFill>
                  <a:srgbClr val="220911"/>
                </a:solidFill>
                <a:latin typeface="+mj-lt"/>
              </a:rPr>
              <a:t>层是一个新的概念，它主要作用有如下，如管理</a:t>
            </a:r>
            <a:r>
              <a:rPr lang="en-US" altLang="zh-CN" sz="1600" dirty="0">
                <a:solidFill>
                  <a:srgbClr val="220911"/>
                </a:solidFill>
                <a:latin typeface="+mj-lt"/>
              </a:rPr>
              <a:t>View</a:t>
            </a:r>
            <a:r>
              <a:rPr lang="zh-CN" altLang="en-US" sz="1600" dirty="0">
                <a:solidFill>
                  <a:srgbClr val="220911"/>
                </a:solidFill>
                <a:latin typeface="+mj-lt"/>
              </a:rPr>
              <a:t>层的唯一直接数据源、试图状态和有关状态的操作。</a:t>
            </a:r>
            <a:endParaRPr lang="en-US" altLang="zh-CN" sz="1600" dirty="0">
              <a:solidFill>
                <a:srgbClr val="220911"/>
              </a:solidFill>
              <a:latin typeface="+mj-lt"/>
            </a:endParaRPr>
          </a:p>
          <a:p>
            <a:r>
              <a:rPr lang="en-US" altLang="zh-CN" sz="1600" dirty="0">
                <a:solidFill>
                  <a:srgbClr val="220911"/>
                </a:solidFill>
                <a:latin typeface="+mj-lt"/>
              </a:rPr>
              <a:t>3</a:t>
            </a:r>
            <a:r>
              <a:rPr lang="zh-CN" altLang="en-US" sz="1600" dirty="0">
                <a:solidFill>
                  <a:srgbClr val="220911"/>
                </a:solidFill>
                <a:latin typeface="+mj-lt"/>
              </a:rPr>
              <a:t>、方法调用是单向的，从</a:t>
            </a:r>
            <a:r>
              <a:rPr lang="en-US" altLang="zh-CN" sz="1600" dirty="0">
                <a:solidFill>
                  <a:srgbClr val="220911"/>
                </a:solidFill>
                <a:latin typeface="+mj-lt"/>
              </a:rPr>
              <a:t>View-&gt;</a:t>
            </a:r>
            <a:r>
              <a:rPr lang="en-US" altLang="zh-CN" sz="1600" dirty="0" err="1">
                <a:solidFill>
                  <a:srgbClr val="220911"/>
                </a:solidFill>
                <a:latin typeface="+mj-lt"/>
              </a:rPr>
              <a:t>ViewModel</a:t>
            </a:r>
            <a:r>
              <a:rPr lang="en-US" altLang="zh-CN" sz="1600" dirty="0">
                <a:solidFill>
                  <a:srgbClr val="220911"/>
                </a:solidFill>
                <a:latin typeface="+mj-lt"/>
              </a:rPr>
              <a:t>-&gt;Model</a:t>
            </a:r>
            <a:r>
              <a:rPr lang="zh-CN" altLang="en-US" sz="1600" dirty="0">
                <a:solidFill>
                  <a:srgbClr val="220911"/>
                </a:solidFill>
                <a:latin typeface="+mj-lt"/>
              </a:rPr>
              <a:t>，而不会反向调用，尽最大能力保证高内聚、低耦合。</a:t>
            </a:r>
            <a:endParaRPr lang="en-US" altLang="zh-CN" sz="1600" dirty="0">
              <a:solidFill>
                <a:srgbClr val="220911"/>
              </a:solidFill>
              <a:latin typeface="+mj-lt"/>
            </a:endParaRPr>
          </a:p>
          <a:p>
            <a:r>
              <a:rPr lang="en-US" altLang="zh-CN" sz="1600" dirty="0">
                <a:solidFill>
                  <a:srgbClr val="220911"/>
                </a:solidFill>
                <a:latin typeface="+mj-lt"/>
              </a:rPr>
              <a:t>4</a:t>
            </a:r>
            <a:r>
              <a:rPr lang="zh-CN" altLang="en-US" sz="1600" dirty="0">
                <a:solidFill>
                  <a:srgbClr val="220911"/>
                </a:solidFill>
                <a:latin typeface="+mj-lt"/>
              </a:rPr>
              <a:t>、利用</a:t>
            </a:r>
            <a:r>
              <a:rPr lang="en-US" altLang="zh-CN" sz="1600" dirty="0" err="1">
                <a:solidFill>
                  <a:srgbClr val="220911"/>
                </a:solidFill>
                <a:latin typeface="+mj-lt"/>
              </a:rPr>
              <a:t>JetPack</a:t>
            </a:r>
            <a:r>
              <a:rPr lang="zh-CN" altLang="en-US" sz="1600" dirty="0">
                <a:solidFill>
                  <a:srgbClr val="220911"/>
                </a:solidFill>
                <a:latin typeface="+mj-lt"/>
              </a:rPr>
              <a:t>提供的架构组件进行架构封装。</a:t>
            </a:r>
            <a:endParaRPr lang="en-US" altLang="zh-CN" sz="1600" dirty="0">
              <a:solidFill>
                <a:srgbClr val="22091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24515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97914" y="-357396"/>
            <a:ext cx="2894886" cy="7725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9600" dirty="0">
                <a:solidFill>
                  <a:schemeClr val="bg1"/>
                </a:solidFill>
              </a:rPr>
              <a:t>2</a:t>
            </a:r>
            <a:endParaRPr lang="zh-CN" altLang="en-US" sz="49600" dirty="0">
              <a:solidFill>
                <a:schemeClr val="bg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588614" y="4157008"/>
            <a:ext cx="274611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b="1" dirty="0">
                <a:solidFill>
                  <a:schemeClr val="bg1"/>
                </a:solidFill>
              </a:rPr>
              <a:t>PART</a:t>
            </a:r>
            <a:endParaRPr lang="zh-CN" altLang="en-US" sz="6000" b="1" dirty="0">
              <a:solidFill>
                <a:schemeClr val="bg1"/>
              </a:solidFill>
            </a:endParaRPr>
          </a:p>
        </p:txBody>
      </p:sp>
      <p:cxnSp>
        <p:nvCxnSpPr>
          <p:cNvPr id="6" name="直接连接符 5"/>
          <p:cNvCxnSpPr/>
          <p:nvPr/>
        </p:nvCxnSpPr>
        <p:spPr>
          <a:xfrm flipV="1">
            <a:off x="4155800" y="2133600"/>
            <a:ext cx="2737400" cy="350822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5735943" y="3818144"/>
            <a:ext cx="62037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dirty="0">
                <a:solidFill>
                  <a:schemeClr val="bg1"/>
                </a:solidFill>
              </a:rPr>
              <a:t>为什么选择</a:t>
            </a:r>
            <a:r>
              <a:rPr lang="en-US" altLang="zh-CN" sz="6000" dirty="0">
                <a:solidFill>
                  <a:schemeClr val="bg1"/>
                </a:solidFill>
              </a:rPr>
              <a:t>MVVM</a:t>
            </a:r>
            <a:r>
              <a:rPr lang="zh-CN" altLang="en-US" sz="6000" dirty="0">
                <a:solidFill>
                  <a:schemeClr val="bg1"/>
                </a:solidFill>
              </a:rPr>
              <a:t>？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5888344" y="4989123"/>
            <a:ext cx="53274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i="1" dirty="0">
                <a:solidFill>
                  <a:schemeClr val="bg1">
                    <a:lumMod val="95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MVVM</a:t>
            </a:r>
            <a:r>
              <a:rPr lang="zh-CN" altLang="en-US" sz="1200" i="1" dirty="0">
                <a:solidFill>
                  <a:schemeClr val="bg1">
                    <a:lumMod val="95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可以给项目什么方面的帮助？优势是什么？</a:t>
            </a:r>
          </a:p>
        </p:txBody>
      </p:sp>
    </p:spTree>
    <p:extLst>
      <p:ext uri="{BB962C8B-B14F-4D97-AF65-F5344CB8AC3E}">
        <p14:creationId xmlns:p14="http://schemas.microsoft.com/office/powerpoint/2010/main" val="585194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9" grpId="0"/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119992" y="125283"/>
            <a:ext cx="7952015" cy="6072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</a:rPr>
              <a:t>MVVM</a:t>
            </a:r>
            <a:r>
              <a:rPr lang="zh-CN" altLang="en-US" sz="3200" dirty="0">
                <a:solidFill>
                  <a:schemeClr val="bg1"/>
                </a:solidFill>
              </a:rPr>
              <a:t>优势（一）：数据驱动、自动更新</a:t>
            </a:r>
            <a:r>
              <a:rPr lang="en-US" altLang="zh-CN" sz="3200" dirty="0">
                <a:solidFill>
                  <a:schemeClr val="bg1"/>
                </a:solidFill>
              </a:rPr>
              <a:t>UI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E43D768-F264-4047-B0FE-9F221A9B0BF0}"/>
              </a:ext>
            </a:extLst>
          </p:cNvPr>
          <p:cNvSpPr txBox="1"/>
          <p:nvPr/>
        </p:nvSpPr>
        <p:spPr>
          <a:xfrm>
            <a:off x="102870" y="1030253"/>
            <a:ext cx="1189862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rgbClr val="220911"/>
                </a:solidFill>
                <a:latin typeface="+mj-lt"/>
              </a:rPr>
              <a:t>数据驱动</a:t>
            </a:r>
            <a:r>
              <a:rPr lang="zh-CN" altLang="en-US" sz="1600" dirty="0">
                <a:solidFill>
                  <a:srgbClr val="220911"/>
                </a:solidFill>
                <a:latin typeface="+mj-lt"/>
              </a:rPr>
              <a:t>的定义就是以数据为核心，用数据去驱动</a:t>
            </a:r>
            <a:r>
              <a:rPr lang="en-US" altLang="zh-CN" sz="1600" dirty="0">
                <a:solidFill>
                  <a:srgbClr val="220911"/>
                </a:solidFill>
                <a:latin typeface="+mj-lt"/>
              </a:rPr>
              <a:t>UI</a:t>
            </a:r>
            <a:r>
              <a:rPr lang="zh-CN" altLang="en-US" sz="1600" dirty="0">
                <a:solidFill>
                  <a:srgbClr val="220911"/>
                </a:solidFill>
                <a:latin typeface="+mj-lt"/>
              </a:rPr>
              <a:t>的变化。</a:t>
            </a:r>
            <a:endParaRPr lang="en-US" altLang="zh-CN" sz="1600" dirty="0">
              <a:solidFill>
                <a:srgbClr val="220911"/>
              </a:solidFill>
              <a:latin typeface="+mj-lt"/>
            </a:endParaRPr>
          </a:p>
          <a:p>
            <a:endParaRPr lang="en-US" altLang="zh-CN" sz="1600" dirty="0">
              <a:solidFill>
                <a:srgbClr val="220911"/>
              </a:solidFill>
              <a:latin typeface="+mj-lt"/>
            </a:endParaRPr>
          </a:p>
          <a:p>
            <a:r>
              <a:rPr lang="zh-CN" altLang="en-US" sz="1600" dirty="0">
                <a:solidFill>
                  <a:srgbClr val="220911"/>
                </a:solidFill>
              </a:rPr>
              <a:t>当然，它在</a:t>
            </a:r>
            <a:r>
              <a:rPr lang="en-US" altLang="zh-CN" sz="1600" dirty="0">
                <a:solidFill>
                  <a:srgbClr val="220911"/>
                </a:solidFill>
              </a:rPr>
              <a:t>Android</a:t>
            </a:r>
            <a:r>
              <a:rPr lang="zh-CN" altLang="en-US" sz="1600" dirty="0">
                <a:solidFill>
                  <a:srgbClr val="220911"/>
                </a:solidFill>
              </a:rPr>
              <a:t>中也有不同的实现方式，如</a:t>
            </a:r>
            <a:r>
              <a:rPr lang="en-US" altLang="zh-CN" sz="1600" dirty="0">
                <a:solidFill>
                  <a:srgbClr val="220911"/>
                </a:solidFill>
                <a:hlinkClick r:id="rId3"/>
              </a:rPr>
              <a:t>DataBinding</a:t>
            </a:r>
            <a:r>
              <a:rPr lang="zh-CN" altLang="en-US" sz="1600" dirty="0">
                <a:solidFill>
                  <a:srgbClr val="220911"/>
                </a:solidFill>
              </a:rPr>
              <a:t>，</a:t>
            </a:r>
            <a:r>
              <a:rPr lang="en-US" altLang="zh-CN" sz="1600" dirty="0">
                <a:solidFill>
                  <a:srgbClr val="220911"/>
                </a:solidFill>
                <a:hlinkClick r:id="rId4"/>
              </a:rPr>
              <a:t>LiveData</a:t>
            </a:r>
            <a:r>
              <a:rPr lang="zh-CN" altLang="en-US" sz="1600" dirty="0">
                <a:solidFill>
                  <a:srgbClr val="220911"/>
                </a:solidFill>
              </a:rPr>
              <a:t>等，都可以实现数据驱动</a:t>
            </a:r>
            <a:r>
              <a:rPr lang="en-US" altLang="zh-CN" sz="1600" dirty="0">
                <a:solidFill>
                  <a:srgbClr val="220911"/>
                </a:solidFill>
              </a:rPr>
              <a:t>UI</a:t>
            </a:r>
            <a:r>
              <a:rPr lang="zh-CN" altLang="en-US" sz="1600" dirty="0">
                <a:solidFill>
                  <a:srgbClr val="220911"/>
                </a:solidFill>
              </a:rPr>
              <a:t>变化的功能。</a:t>
            </a:r>
          </a:p>
          <a:p>
            <a:endParaRPr lang="zh-CN" altLang="en-US" sz="1600" dirty="0">
              <a:solidFill>
                <a:srgbClr val="220911"/>
              </a:solidFill>
              <a:latin typeface="+mj-lt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9FE914D-AA21-6D41-A3DD-DB7F90C36B31}"/>
              </a:ext>
            </a:extLst>
          </p:cNvPr>
          <p:cNvSpPr txBox="1"/>
          <p:nvPr/>
        </p:nvSpPr>
        <p:spPr>
          <a:xfrm>
            <a:off x="102870" y="2280550"/>
            <a:ext cx="75552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200" i="1" dirty="0">
                <a:solidFill>
                  <a:schemeClr val="accent2">
                    <a:lumMod val="50000"/>
                  </a:schemeClr>
                </a:solidFill>
              </a:rPr>
              <a:t>举个例子：如在直播间里面拉取好友列表，打开页面向服务器拉取到一个好友列表数据，然后进行</a:t>
            </a:r>
            <a:r>
              <a:rPr kumimoji="1" lang="en-US" altLang="zh-CN" sz="1200" i="1" dirty="0">
                <a:solidFill>
                  <a:schemeClr val="accent2">
                    <a:lumMod val="50000"/>
                  </a:schemeClr>
                </a:solidFill>
              </a:rPr>
              <a:t>UI</a:t>
            </a:r>
            <a:r>
              <a:rPr kumimoji="1" lang="zh-CN" altLang="en-US" sz="1200" i="1" dirty="0">
                <a:solidFill>
                  <a:schemeClr val="accent2">
                    <a:lumMod val="50000"/>
                  </a:schemeClr>
                </a:solidFill>
              </a:rPr>
              <a:t>的更新。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D3D45DE-0BF6-F048-83B2-530C0336F6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880" y="2660158"/>
            <a:ext cx="3712210" cy="3565192"/>
          </a:xfrm>
          <a:prstGeom prst="rect">
            <a:avLst/>
          </a:prstGeom>
        </p:spPr>
      </p:pic>
      <p:grpSp>
        <p:nvGrpSpPr>
          <p:cNvPr id="9" name="组合 8">
            <a:extLst>
              <a:ext uri="{FF2B5EF4-FFF2-40B4-BE49-F238E27FC236}">
                <a16:creationId xmlns:a16="http://schemas.microsoft.com/office/drawing/2014/main" id="{A295367C-5A66-F54E-AE43-9124B8759441}"/>
              </a:ext>
            </a:extLst>
          </p:cNvPr>
          <p:cNvGrpSpPr/>
          <p:nvPr/>
        </p:nvGrpSpPr>
        <p:grpSpPr>
          <a:xfrm>
            <a:off x="4300755" y="3466112"/>
            <a:ext cx="7711441" cy="2105455"/>
            <a:chOff x="4387850" y="2828125"/>
            <a:chExt cx="7711441" cy="2105455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DC619BFE-D0B2-6544-8B95-3C4D3FA354D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7850" y="2828125"/>
              <a:ext cx="5702300" cy="1562100"/>
            </a:xfrm>
            <a:prstGeom prst="rect">
              <a:avLst/>
            </a:prstGeom>
          </p:spPr>
        </p:pic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E062D559-E2CA-5645-A377-60907F7BC0B8}"/>
                </a:ext>
              </a:extLst>
            </p:cNvPr>
            <p:cNvSpPr txBox="1"/>
            <p:nvPr/>
          </p:nvSpPr>
          <p:spPr>
            <a:xfrm>
              <a:off x="4387850" y="4656581"/>
              <a:ext cx="771144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kumimoji="1" lang="en-US" altLang="zh-CN" sz="1200" dirty="0">
                <a:latin typeface="+mn-ea"/>
              </a:endParaRPr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C8F1F562-6645-DC43-8444-E163C9CD95E9}"/>
              </a:ext>
            </a:extLst>
          </p:cNvPr>
          <p:cNvGrpSpPr/>
          <p:nvPr/>
        </p:nvGrpSpPr>
        <p:grpSpPr>
          <a:xfrm>
            <a:off x="4300755" y="3466112"/>
            <a:ext cx="7740960" cy="3481190"/>
            <a:chOff x="4397700" y="2828125"/>
            <a:chExt cx="7740960" cy="3481190"/>
          </a:xfrm>
        </p:grpSpPr>
        <p:pic>
          <p:nvPicPr>
            <p:cNvPr id="31" name="图片 30">
              <a:extLst>
                <a:ext uri="{FF2B5EF4-FFF2-40B4-BE49-F238E27FC236}">
                  <a16:creationId xmlns:a16="http://schemas.microsoft.com/office/drawing/2014/main" id="{4D3B38E4-9018-5144-A066-C4AB81F935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397700" y="2828125"/>
              <a:ext cx="5682600" cy="1562100"/>
            </a:xfrm>
            <a:prstGeom prst="rect">
              <a:avLst/>
            </a:prstGeom>
          </p:spPr>
        </p:pic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6C981DC6-AA5A-C74B-8971-E0080C15F27D}"/>
                </a:ext>
              </a:extLst>
            </p:cNvPr>
            <p:cNvSpPr txBox="1"/>
            <p:nvPr/>
          </p:nvSpPr>
          <p:spPr>
            <a:xfrm>
              <a:off x="4427219" y="6032316"/>
              <a:ext cx="771144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kumimoji="1" lang="en-US" altLang="zh-CN" sz="1200" dirty="0"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57225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146515" y="171450"/>
            <a:ext cx="58989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</a:rPr>
              <a:t>MVVM</a:t>
            </a:r>
            <a:r>
              <a:rPr lang="zh-CN" altLang="en-US" sz="3200" dirty="0">
                <a:solidFill>
                  <a:schemeClr val="bg1"/>
                </a:solidFill>
              </a:rPr>
              <a:t>优势（其他）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2EDD8D2E-06D7-2F46-A611-252FFC130109}"/>
              </a:ext>
            </a:extLst>
          </p:cNvPr>
          <p:cNvGrpSpPr/>
          <p:nvPr/>
        </p:nvGrpSpPr>
        <p:grpSpPr>
          <a:xfrm>
            <a:off x="2749550" y="1835150"/>
            <a:ext cx="6692900" cy="3924300"/>
            <a:chOff x="2749550" y="1835150"/>
            <a:chExt cx="6692900" cy="3924300"/>
          </a:xfrm>
        </p:grpSpPr>
        <p:cxnSp>
          <p:nvCxnSpPr>
            <p:cNvPr id="4" name="直接连接符 3"/>
            <p:cNvCxnSpPr/>
            <p:nvPr/>
          </p:nvCxnSpPr>
          <p:spPr>
            <a:xfrm>
              <a:off x="2749550" y="3797300"/>
              <a:ext cx="6692900" cy="0"/>
            </a:xfrm>
            <a:prstGeom prst="line">
              <a:avLst/>
            </a:prstGeom>
            <a:ln>
              <a:solidFill>
                <a:srgbClr val="22091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/>
            <p:cNvCxnSpPr/>
            <p:nvPr/>
          </p:nvCxnSpPr>
          <p:spPr>
            <a:xfrm>
              <a:off x="6096000" y="1835150"/>
              <a:ext cx="0" cy="3924300"/>
            </a:xfrm>
            <a:prstGeom prst="line">
              <a:avLst/>
            </a:prstGeom>
            <a:ln>
              <a:solidFill>
                <a:srgbClr val="22091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组合 14"/>
          <p:cNvGrpSpPr/>
          <p:nvPr/>
        </p:nvGrpSpPr>
        <p:grpSpPr>
          <a:xfrm>
            <a:off x="2217421" y="2152953"/>
            <a:ext cx="3535817" cy="1384994"/>
            <a:chOff x="2204132" y="1687948"/>
            <a:chExt cx="3535817" cy="1384994"/>
          </a:xfrm>
        </p:grpSpPr>
        <p:sp>
          <p:nvSpPr>
            <p:cNvPr id="13" name="文本框 12"/>
            <p:cNvSpPr txBox="1"/>
            <p:nvPr/>
          </p:nvSpPr>
          <p:spPr>
            <a:xfrm>
              <a:off x="3435077" y="1687948"/>
              <a:ext cx="230487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z="2800" dirty="0">
                  <a:solidFill>
                    <a:schemeClr val="accent1">
                      <a:lumMod val="7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低耦合度</a:t>
              </a: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2204132" y="2211168"/>
              <a:ext cx="3535817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M</a:t>
              </a:r>
              <a:r>
                <a:rPr lang="zh-CN" altLang="en-US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、</a:t>
              </a:r>
              <a:r>
                <a:rPr lang="en-US" altLang="zh-CN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V</a:t>
              </a:r>
              <a:r>
                <a:rPr lang="zh-CN" altLang="en-US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、</a:t>
              </a:r>
              <a:r>
                <a:rPr lang="en-US" altLang="zh-CN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VM</a:t>
              </a:r>
              <a:r>
                <a:rPr lang="zh-CN" altLang="en-US" sz="1600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每一个模块都是相对比较独立的，当其中一个模块里面的实现改变了，也不影响其他模块正常使用。</a:t>
              </a: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6438764" y="2152953"/>
            <a:ext cx="2990398" cy="1354217"/>
            <a:chOff x="2749550" y="1687948"/>
            <a:chExt cx="2990398" cy="1354217"/>
          </a:xfrm>
        </p:grpSpPr>
        <p:sp>
          <p:nvSpPr>
            <p:cNvPr id="17" name="文本框 16"/>
            <p:cNvSpPr txBox="1"/>
            <p:nvPr/>
          </p:nvSpPr>
          <p:spPr>
            <a:xfrm>
              <a:off x="2749550" y="1687948"/>
              <a:ext cx="230487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>
                  <a:solidFill>
                    <a:schemeClr val="accent1">
                      <a:lumMod val="7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可复用性</a:t>
              </a:r>
              <a:endParaRPr lang="zh-CN" altLang="en-US" sz="4000" dirty="0">
                <a:solidFill>
                  <a:schemeClr val="accent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2749550" y="2211168"/>
              <a:ext cx="299039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 err="1">
                  <a:solidFill>
                    <a:srgbClr val="220911"/>
                  </a:solidFill>
                  <a:latin typeface="+mj-lt"/>
                </a:rPr>
                <a:t>ViewModel</a:t>
              </a:r>
              <a:r>
                <a:rPr lang="zh-CN" altLang="en-US" sz="1600" dirty="0">
                  <a:solidFill>
                    <a:srgbClr val="220911"/>
                  </a:solidFill>
                  <a:latin typeface="+mj-lt"/>
                </a:rPr>
                <a:t>可以复用到多个</a:t>
              </a:r>
              <a:r>
                <a:rPr lang="en-US" altLang="zh-CN" sz="1600" dirty="0">
                  <a:solidFill>
                    <a:srgbClr val="220911"/>
                  </a:solidFill>
                  <a:latin typeface="+mj-lt"/>
                </a:rPr>
                <a:t>View</a:t>
              </a:r>
              <a:r>
                <a:rPr lang="zh-CN" altLang="en-US" sz="1600" dirty="0">
                  <a:solidFill>
                    <a:srgbClr val="220911"/>
                  </a:solidFill>
                  <a:latin typeface="+mj-lt"/>
                </a:rPr>
                <a:t>里面，同理</a:t>
              </a:r>
              <a:r>
                <a:rPr lang="en-US" altLang="zh-CN" sz="1600" dirty="0">
                  <a:solidFill>
                    <a:srgbClr val="220911"/>
                  </a:solidFill>
                  <a:latin typeface="+mj-lt"/>
                </a:rPr>
                <a:t>Model</a:t>
              </a:r>
              <a:r>
                <a:rPr lang="zh-CN" altLang="en-US" sz="1600" dirty="0">
                  <a:solidFill>
                    <a:srgbClr val="220911"/>
                  </a:solidFill>
                  <a:latin typeface="+mj-lt"/>
                </a:rPr>
                <a:t>也是可以在多个</a:t>
              </a:r>
              <a:r>
                <a:rPr lang="en-US" altLang="zh-CN" sz="1600" dirty="0">
                  <a:solidFill>
                    <a:srgbClr val="220911"/>
                  </a:solidFill>
                  <a:latin typeface="+mj-lt"/>
                </a:rPr>
                <a:t>VM</a:t>
              </a:r>
              <a:r>
                <a:rPr lang="zh-CN" altLang="en-US" sz="1600" dirty="0">
                  <a:solidFill>
                    <a:srgbClr val="220911"/>
                  </a:solidFill>
                  <a:latin typeface="+mj-lt"/>
                </a:rPr>
                <a:t>中复用。</a:t>
              </a: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2762839" y="4087431"/>
            <a:ext cx="2990398" cy="1600438"/>
            <a:chOff x="2749550" y="1687948"/>
            <a:chExt cx="2990398" cy="1600438"/>
          </a:xfrm>
        </p:grpSpPr>
        <p:sp>
          <p:nvSpPr>
            <p:cNvPr id="21" name="文本框 20"/>
            <p:cNvSpPr txBox="1"/>
            <p:nvPr/>
          </p:nvSpPr>
          <p:spPr>
            <a:xfrm>
              <a:off x="3435077" y="1687948"/>
              <a:ext cx="230487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z="2800" dirty="0">
                  <a:solidFill>
                    <a:schemeClr val="accent1">
                      <a:lumMod val="7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单元测试</a:t>
              </a:r>
              <a:endParaRPr lang="zh-CN" altLang="en-US" sz="4000" dirty="0">
                <a:solidFill>
                  <a:schemeClr val="accent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2749550" y="2211168"/>
              <a:ext cx="2990398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1600" dirty="0">
                  <a:solidFill>
                    <a:srgbClr val="220911"/>
                  </a:solidFill>
                  <a:latin typeface="+mj-lt"/>
                </a:rPr>
                <a:t>View</a:t>
              </a:r>
              <a:r>
                <a:rPr lang="zh-CN" altLang="en-US" sz="1600" dirty="0">
                  <a:solidFill>
                    <a:srgbClr val="220911"/>
                  </a:solidFill>
                  <a:latin typeface="+mj-lt"/>
                </a:rPr>
                <a:t>层可以使用</a:t>
              </a:r>
              <a:r>
                <a:rPr lang="en-US" altLang="zh-CN" sz="1600" dirty="0">
                  <a:solidFill>
                    <a:srgbClr val="220911"/>
                  </a:solidFill>
                  <a:latin typeface="+mj-lt"/>
                </a:rPr>
                <a:t>Espresso</a:t>
              </a:r>
              <a:r>
                <a:rPr lang="zh-CN" altLang="en-US" sz="1600" dirty="0">
                  <a:solidFill>
                    <a:srgbClr val="220911"/>
                  </a:solidFill>
                  <a:latin typeface="+mj-lt"/>
                </a:rPr>
                <a:t>进行界面插桩测试。</a:t>
              </a:r>
              <a:endParaRPr lang="en-US" altLang="zh-CN" sz="1600" dirty="0">
                <a:solidFill>
                  <a:srgbClr val="220911"/>
                </a:solidFill>
                <a:latin typeface="+mj-lt"/>
              </a:endParaRPr>
            </a:p>
            <a:p>
              <a:pPr algn="r"/>
              <a:r>
                <a:rPr lang="en-US" altLang="zh-CN" sz="1600" dirty="0" err="1">
                  <a:solidFill>
                    <a:srgbClr val="220911"/>
                  </a:solidFill>
                  <a:latin typeface="+mj-lt"/>
                </a:rPr>
                <a:t>ViewModel</a:t>
              </a:r>
              <a:r>
                <a:rPr lang="zh-CN" altLang="en-US" sz="1600" dirty="0">
                  <a:solidFill>
                    <a:srgbClr val="220911"/>
                  </a:solidFill>
                  <a:latin typeface="+mj-lt"/>
                </a:rPr>
                <a:t>、</a:t>
              </a:r>
              <a:r>
                <a:rPr lang="en-US" altLang="zh-CN" sz="1600" dirty="0">
                  <a:solidFill>
                    <a:srgbClr val="220911"/>
                  </a:solidFill>
                  <a:latin typeface="+mj-lt"/>
                </a:rPr>
                <a:t>Model</a:t>
              </a:r>
              <a:r>
                <a:rPr lang="zh-CN" altLang="en-US" sz="1600" dirty="0">
                  <a:solidFill>
                    <a:srgbClr val="220911"/>
                  </a:solidFill>
                  <a:latin typeface="+mj-lt"/>
                </a:rPr>
                <a:t>层都可以使用</a:t>
              </a:r>
              <a:r>
                <a:rPr lang="en-US" altLang="zh-CN" sz="1600" dirty="0">
                  <a:solidFill>
                    <a:srgbClr val="220911"/>
                  </a:solidFill>
                  <a:latin typeface="+mj-lt"/>
                </a:rPr>
                <a:t>Junit</a:t>
              </a:r>
              <a:r>
                <a:rPr lang="zh-CN" altLang="en-US" sz="1600" dirty="0">
                  <a:solidFill>
                    <a:srgbClr val="220911"/>
                  </a:solidFill>
                  <a:latin typeface="+mj-lt"/>
                </a:rPr>
                <a:t>进行单元测试。</a:t>
              </a: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6438764" y="4087431"/>
            <a:ext cx="2990398" cy="1600438"/>
            <a:chOff x="2749550" y="1687948"/>
            <a:chExt cx="2990398" cy="1600438"/>
          </a:xfrm>
        </p:grpSpPr>
        <p:sp>
          <p:nvSpPr>
            <p:cNvPr id="24" name="文本框 23"/>
            <p:cNvSpPr txBox="1"/>
            <p:nvPr/>
          </p:nvSpPr>
          <p:spPr>
            <a:xfrm>
              <a:off x="2749550" y="1687948"/>
              <a:ext cx="230487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>
                  <a:solidFill>
                    <a:schemeClr val="accent1">
                      <a:lumMod val="7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团队合作</a:t>
              </a: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2749550" y="2211168"/>
              <a:ext cx="2990398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>
                  <a:solidFill>
                    <a:srgbClr val="220911"/>
                  </a:solidFill>
                  <a:latin typeface="+mj-lt"/>
                </a:rPr>
                <a:t>MVVM</a:t>
              </a:r>
              <a:r>
                <a:rPr lang="zh-CN" altLang="en-US" sz="1600" dirty="0">
                  <a:solidFill>
                    <a:srgbClr val="220911"/>
                  </a:solidFill>
                  <a:latin typeface="+mj-lt"/>
                </a:rPr>
                <a:t>由于自身上的</a:t>
              </a:r>
              <a:r>
                <a:rPr lang="en-US" altLang="zh-CN" sz="1600" dirty="0">
                  <a:solidFill>
                    <a:srgbClr val="220911"/>
                  </a:solidFill>
                  <a:latin typeface="+mj-lt"/>
                </a:rPr>
                <a:t>View</a:t>
              </a:r>
              <a:r>
                <a:rPr lang="zh-CN" altLang="en-US" sz="1600" dirty="0">
                  <a:solidFill>
                    <a:srgbClr val="220911"/>
                  </a:solidFill>
                  <a:latin typeface="+mj-lt"/>
                </a:rPr>
                <a:t>层和</a:t>
              </a:r>
              <a:r>
                <a:rPr lang="en-US" altLang="zh-CN" sz="1600" dirty="0">
                  <a:solidFill>
                    <a:srgbClr val="220911"/>
                  </a:solidFill>
                  <a:latin typeface="+mj-lt"/>
                </a:rPr>
                <a:t>VM</a:t>
              </a:r>
              <a:r>
                <a:rPr lang="zh-CN" altLang="en-US" sz="1600" dirty="0">
                  <a:solidFill>
                    <a:srgbClr val="220911"/>
                  </a:solidFill>
                  <a:latin typeface="+mj-lt"/>
                </a:rPr>
                <a:t>层松散耦合，在分工上也是可以让两个开发分别进行</a:t>
              </a:r>
              <a:r>
                <a:rPr lang="en-US" altLang="zh-CN" sz="1600" dirty="0">
                  <a:solidFill>
                    <a:srgbClr val="220911"/>
                  </a:solidFill>
                  <a:latin typeface="+mj-lt"/>
                </a:rPr>
                <a:t>View</a:t>
              </a:r>
              <a:r>
                <a:rPr lang="zh-CN" altLang="en-US" sz="1600" dirty="0">
                  <a:solidFill>
                    <a:srgbClr val="220911"/>
                  </a:solidFill>
                  <a:latin typeface="+mj-lt"/>
                </a:rPr>
                <a:t>层和</a:t>
              </a:r>
              <a:r>
                <a:rPr lang="en-US" altLang="zh-CN" sz="1600" dirty="0" err="1">
                  <a:solidFill>
                    <a:srgbClr val="220911"/>
                  </a:solidFill>
                  <a:latin typeface="+mj-lt"/>
                </a:rPr>
                <a:t>ViewModel</a:t>
              </a:r>
              <a:r>
                <a:rPr lang="zh-CN" altLang="en-US" sz="1600" dirty="0">
                  <a:solidFill>
                    <a:srgbClr val="220911"/>
                  </a:solidFill>
                  <a:latin typeface="+mj-lt"/>
                </a:rPr>
                <a:t>层的开发。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26230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34974" y="-300246"/>
            <a:ext cx="2894886" cy="7725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9600" dirty="0">
                <a:solidFill>
                  <a:schemeClr val="bg1"/>
                </a:solidFill>
              </a:rPr>
              <a:t>3</a:t>
            </a:r>
            <a:endParaRPr lang="zh-CN" altLang="en-US" sz="49600" dirty="0">
              <a:solidFill>
                <a:schemeClr val="bg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588614" y="4157008"/>
            <a:ext cx="274611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b="1" dirty="0">
                <a:solidFill>
                  <a:schemeClr val="bg1"/>
                </a:solidFill>
              </a:rPr>
              <a:t>PART</a:t>
            </a:r>
            <a:endParaRPr lang="zh-CN" altLang="en-US" sz="6000" b="1" dirty="0">
              <a:solidFill>
                <a:schemeClr val="bg1"/>
              </a:solidFill>
            </a:endParaRPr>
          </a:p>
        </p:txBody>
      </p:sp>
      <p:cxnSp>
        <p:nvCxnSpPr>
          <p:cNvPr id="6" name="直接连接符 5"/>
          <p:cNvCxnSpPr/>
          <p:nvPr/>
        </p:nvCxnSpPr>
        <p:spPr>
          <a:xfrm flipV="1">
            <a:off x="4155800" y="2133600"/>
            <a:ext cx="2737400" cy="350822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5735943" y="3818144"/>
            <a:ext cx="62037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dirty="0">
                <a:solidFill>
                  <a:schemeClr val="bg1"/>
                </a:solidFill>
              </a:rPr>
              <a:t>如何使用</a:t>
            </a:r>
            <a:r>
              <a:rPr lang="en-US" altLang="zh-CN" sz="6000" dirty="0">
                <a:solidFill>
                  <a:schemeClr val="bg1"/>
                </a:solidFill>
              </a:rPr>
              <a:t>MVVM</a:t>
            </a:r>
            <a:r>
              <a:rPr lang="zh-CN" altLang="en-US" sz="6000" dirty="0">
                <a:solidFill>
                  <a:schemeClr val="bg1"/>
                </a:solidFill>
              </a:rPr>
              <a:t>？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5888344" y="4989123"/>
            <a:ext cx="53274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i="1" dirty="0">
                <a:solidFill>
                  <a:schemeClr val="bg1">
                    <a:lumMod val="95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Jetpack</a:t>
            </a:r>
            <a:r>
              <a:rPr lang="zh-CN" altLang="en-US" sz="1200" i="1" dirty="0">
                <a:solidFill>
                  <a:schemeClr val="bg1">
                    <a:lumMod val="95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相关组件介绍、站在巨人的肩膀上大胆拥抱</a:t>
            </a:r>
            <a:r>
              <a:rPr lang="en-US" altLang="zh-CN" sz="1200" i="1" dirty="0">
                <a:solidFill>
                  <a:schemeClr val="bg1">
                    <a:lumMod val="95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MVVM</a:t>
            </a:r>
            <a:endParaRPr lang="zh-CN" altLang="en-US" sz="1200" i="1" dirty="0">
              <a:solidFill>
                <a:schemeClr val="bg1">
                  <a:lumMod val="95000"/>
                </a:schemeClr>
              </a:solidFill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08357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9" grpId="0"/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8122B262-0161-3E45-AAF4-6C8FCBF8099E}"/>
              </a:ext>
            </a:extLst>
          </p:cNvPr>
          <p:cNvGrpSpPr/>
          <p:nvPr/>
        </p:nvGrpSpPr>
        <p:grpSpPr>
          <a:xfrm>
            <a:off x="6470058" y="2036802"/>
            <a:ext cx="4378691" cy="1107995"/>
            <a:chOff x="6470058" y="2036802"/>
            <a:chExt cx="4378691" cy="1107995"/>
          </a:xfrm>
        </p:grpSpPr>
        <p:grpSp>
          <p:nvGrpSpPr>
            <p:cNvPr id="54" name="组合 53"/>
            <p:cNvGrpSpPr/>
            <p:nvPr/>
          </p:nvGrpSpPr>
          <p:grpSpPr>
            <a:xfrm>
              <a:off x="6470058" y="2120899"/>
              <a:ext cx="1156885" cy="939800"/>
              <a:chOff x="1809157" y="2374900"/>
              <a:chExt cx="1156885" cy="939800"/>
            </a:xfrm>
          </p:grpSpPr>
          <p:grpSp>
            <p:nvGrpSpPr>
              <p:cNvPr id="55" name="组合 54"/>
              <p:cNvGrpSpPr/>
              <p:nvPr/>
            </p:nvGrpSpPr>
            <p:grpSpPr>
              <a:xfrm>
                <a:off x="1917700" y="2374900"/>
                <a:ext cx="939800" cy="939800"/>
                <a:chOff x="1917700" y="2374900"/>
                <a:chExt cx="939800" cy="939800"/>
              </a:xfrm>
            </p:grpSpPr>
            <p:sp>
              <p:nvSpPr>
                <p:cNvPr id="57" name="矩形 56"/>
                <p:cNvSpPr/>
                <p:nvPr/>
              </p:nvSpPr>
              <p:spPr>
                <a:xfrm>
                  <a:off x="1917700" y="2374900"/>
                  <a:ext cx="939800" cy="939800"/>
                </a:xfrm>
                <a:prstGeom prst="rect">
                  <a:avLst/>
                </a:prstGeom>
                <a:solidFill>
                  <a:srgbClr val="22091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58" name="直接连接符 57"/>
                <p:cNvCxnSpPr/>
                <p:nvPr/>
              </p:nvCxnSpPr>
              <p:spPr>
                <a:xfrm>
                  <a:off x="1917700" y="2557492"/>
                  <a:ext cx="939800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6" name="文本框 55"/>
              <p:cNvSpPr txBox="1"/>
              <p:nvPr/>
            </p:nvSpPr>
            <p:spPr>
              <a:xfrm>
                <a:off x="1809157" y="2522955"/>
                <a:ext cx="115688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4000" dirty="0">
                    <a:solidFill>
                      <a:schemeClr val="bg1"/>
                    </a:solidFill>
                  </a:rPr>
                  <a:t>2</a:t>
                </a:r>
                <a:endParaRPr lang="zh-CN" altLang="en-US" sz="40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43" name="组合 42"/>
            <p:cNvGrpSpPr/>
            <p:nvPr/>
          </p:nvGrpSpPr>
          <p:grpSpPr>
            <a:xfrm>
              <a:off x="7858351" y="2036802"/>
              <a:ext cx="2990398" cy="1107995"/>
              <a:chOff x="8429591" y="2102002"/>
              <a:chExt cx="2990398" cy="1107995"/>
            </a:xfrm>
          </p:grpSpPr>
          <p:sp>
            <p:nvSpPr>
              <p:cNvPr id="44" name="文本框 43"/>
              <p:cNvSpPr txBox="1"/>
              <p:nvPr/>
            </p:nvSpPr>
            <p:spPr>
              <a:xfrm>
                <a:off x="8429591" y="2102002"/>
                <a:ext cx="230487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dirty="0" err="1">
                    <a:solidFill>
                      <a:srgbClr val="220911"/>
                    </a:solidFill>
                  </a:rPr>
                  <a:t>LiveData</a:t>
                </a:r>
                <a:endParaRPr lang="zh-CN" altLang="en-US" sz="2800" dirty="0">
                  <a:solidFill>
                    <a:srgbClr val="220911"/>
                  </a:solidFill>
                </a:endParaRPr>
              </a:p>
            </p:txBody>
          </p:sp>
          <p:sp>
            <p:nvSpPr>
              <p:cNvPr id="45" name="文本框 44"/>
              <p:cNvSpPr txBox="1"/>
              <p:nvPr/>
            </p:nvSpPr>
            <p:spPr>
              <a:xfrm>
                <a:off x="8429591" y="2625222"/>
                <a:ext cx="299039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 err="1">
                    <a:solidFill>
                      <a:srgbClr val="220911"/>
                    </a:solidFill>
                    <a:latin typeface="+mj-lt"/>
                  </a:rPr>
                  <a:t>LiveData</a:t>
                </a:r>
                <a:r>
                  <a:rPr lang="zh-CN" altLang="en-US" sz="1600" dirty="0">
                    <a:solidFill>
                      <a:srgbClr val="220911"/>
                    </a:solidFill>
                    <a:latin typeface="+mj-lt"/>
                  </a:rPr>
                  <a:t>是一种可观察的具备生命周期感知能力的数据存储类。</a:t>
                </a:r>
              </a:p>
            </p:txBody>
          </p:sp>
        </p:grpSp>
      </p:grpSp>
      <p:sp>
        <p:nvSpPr>
          <p:cNvPr id="2" name="文本框 1"/>
          <p:cNvSpPr txBox="1"/>
          <p:nvPr/>
        </p:nvSpPr>
        <p:spPr>
          <a:xfrm>
            <a:off x="3146515" y="171450"/>
            <a:ext cx="58989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</a:rPr>
              <a:t>MVVM</a:t>
            </a:r>
            <a:r>
              <a:rPr lang="zh-CN" altLang="en-US" sz="3200" dirty="0">
                <a:solidFill>
                  <a:schemeClr val="bg1"/>
                </a:solidFill>
              </a:rPr>
              <a:t>大利器</a:t>
            </a:r>
          </a:p>
        </p:txBody>
      </p: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49EE8993-D4AC-9942-AEDE-964F469B5ECB}"/>
              </a:ext>
            </a:extLst>
          </p:cNvPr>
          <p:cNvGrpSpPr/>
          <p:nvPr/>
        </p:nvGrpSpPr>
        <p:grpSpPr>
          <a:xfrm>
            <a:off x="1440858" y="2036802"/>
            <a:ext cx="4264391" cy="1107995"/>
            <a:chOff x="1440858" y="2036802"/>
            <a:chExt cx="4264391" cy="1107995"/>
          </a:xfrm>
        </p:grpSpPr>
        <p:grpSp>
          <p:nvGrpSpPr>
            <p:cNvPr id="36" name="组合 35"/>
            <p:cNvGrpSpPr/>
            <p:nvPr/>
          </p:nvGrpSpPr>
          <p:grpSpPr>
            <a:xfrm>
              <a:off x="2714851" y="2036802"/>
              <a:ext cx="2990398" cy="1107995"/>
              <a:chOff x="8429591" y="2102002"/>
              <a:chExt cx="2990398" cy="1107995"/>
            </a:xfrm>
          </p:grpSpPr>
          <p:sp>
            <p:nvSpPr>
              <p:cNvPr id="34" name="文本框 33"/>
              <p:cNvSpPr txBox="1"/>
              <p:nvPr/>
            </p:nvSpPr>
            <p:spPr>
              <a:xfrm>
                <a:off x="8429591" y="2102002"/>
                <a:ext cx="230487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dirty="0">
                    <a:solidFill>
                      <a:srgbClr val="220911"/>
                    </a:solidFill>
                  </a:rPr>
                  <a:t>Lifecycles</a:t>
                </a:r>
                <a:endParaRPr lang="zh-CN" altLang="en-US" sz="2800" dirty="0">
                  <a:solidFill>
                    <a:srgbClr val="220911"/>
                  </a:solidFill>
                </a:endParaRPr>
              </a:p>
            </p:txBody>
          </p:sp>
          <p:sp>
            <p:nvSpPr>
              <p:cNvPr id="35" name="文本框 34"/>
              <p:cNvSpPr txBox="1"/>
              <p:nvPr/>
            </p:nvSpPr>
            <p:spPr>
              <a:xfrm>
                <a:off x="8429591" y="2625222"/>
                <a:ext cx="299039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600" dirty="0">
                    <a:solidFill>
                      <a:srgbClr val="220911"/>
                    </a:solidFill>
                    <a:latin typeface="+mj-lt"/>
                  </a:rPr>
                  <a:t>生命周期感知型组件可以帮助我们更好地精简管理代码。</a:t>
                </a:r>
              </a:p>
            </p:txBody>
          </p:sp>
        </p:grpSp>
        <p:grpSp>
          <p:nvGrpSpPr>
            <p:cNvPr id="8" name="组合 7"/>
            <p:cNvGrpSpPr/>
            <p:nvPr/>
          </p:nvGrpSpPr>
          <p:grpSpPr>
            <a:xfrm>
              <a:off x="1440858" y="2120899"/>
              <a:ext cx="1156885" cy="939800"/>
              <a:chOff x="1809157" y="2374900"/>
              <a:chExt cx="1156885" cy="93980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1917700" y="2374900"/>
                <a:ext cx="939800" cy="939800"/>
                <a:chOff x="1917700" y="2374900"/>
                <a:chExt cx="939800" cy="939800"/>
              </a:xfrm>
            </p:grpSpPr>
            <p:sp>
              <p:nvSpPr>
                <p:cNvPr id="3" name="矩形 2"/>
                <p:cNvSpPr/>
                <p:nvPr/>
              </p:nvSpPr>
              <p:spPr>
                <a:xfrm>
                  <a:off x="1917700" y="2374900"/>
                  <a:ext cx="939800" cy="939800"/>
                </a:xfrm>
                <a:prstGeom prst="rect">
                  <a:avLst/>
                </a:prstGeom>
                <a:solidFill>
                  <a:srgbClr val="22091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5" name="直接连接符 4"/>
                <p:cNvCxnSpPr/>
                <p:nvPr/>
              </p:nvCxnSpPr>
              <p:spPr>
                <a:xfrm>
                  <a:off x="1917700" y="2557492"/>
                  <a:ext cx="939800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" name="文本框 6"/>
              <p:cNvSpPr txBox="1"/>
              <p:nvPr/>
            </p:nvSpPr>
            <p:spPr>
              <a:xfrm>
                <a:off x="1809157" y="2522955"/>
                <a:ext cx="115688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4000" dirty="0">
                    <a:solidFill>
                      <a:schemeClr val="bg1"/>
                    </a:solidFill>
                  </a:rPr>
                  <a:t>1</a:t>
                </a:r>
                <a:endParaRPr lang="zh-CN" altLang="en-US" sz="4000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612976F5-DCF6-4540-BAC2-63875D675195}"/>
              </a:ext>
            </a:extLst>
          </p:cNvPr>
          <p:cNvGrpSpPr/>
          <p:nvPr/>
        </p:nvGrpSpPr>
        <p:grpSpPr>
          <a:xfrm>
            <a:off x="6470058" y="3440541"/>
            <a:ext cx="4378691" cy="1107995"/>
            <a:chOff x="6470058" y="3440541"/>
            <a:chExt cx="4378691" cy="1107995"/>
          </a:xfrm>
        </p:grpSpPr>
        <p:grpSp>
          <p:nvGrpSpPr>
            <p:cNvPr id="46" name="组合 45"/>
            <p:cNvGrpSpPr/>
            <p:nvPr/>
          </p:nvGrpSpPr>
          <p:grpSpPr>
            <a:xfrm>
              <a:off x="7858351" y="3440541"/>
              <a:ext cx="2990398" cy="1107995"/>
              <a:chOff x="8429591" y="2102002"/>
              <a:chExt cx="2990398" cy="1107995"/>
            </a:xfrm>
          </p:grpSpPr>
          <p:sp>
            <p:nvSpPr>
              <p:cNvPr id="47" name="文本框 46"/>
              <p:cNvSpPr txBox="1"/>
              <p:nvPr/>
            </p:nvSpPr>
            <p:spPr>
              <a:xfrm>
                <a:off x="8429591" y="2102002"/>
                <a:ext cx="230487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dirty="0">
                    <a:solidFill>
                      <a:srgbClr val="220911"/>
                    </a:solidFill>
                  </a:rPr>
                  <a:t>Coroutines</a:t>
                </a:r>
                <a:endParaRPr lang="zh-CN" altLang="en-US" sz="2800" dirty="0">
                  <a:solidFill>
                    <a:srgbClr val="220911"/>
                  </a:solidFill>
                </a:endParaRPr>
              </a:p>
            </p:txBody>
          </p:sp>
          <p:sp>
            <p:nvSpPr>
              <p:cNvPr id="48" name="文本框 47"/>
              <p:cNvSpPr txBox="1"/>
              <p:nvPr/>
            </p:nvSpPr>
            <p:spPr>
              <a:xfrm>
                <a:off x="8429591" y="2625222"/>
                <a:ext cx="299039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>
                    <a:solidFill>
                      <a:srgbClr val="220911"/>
                    </a:solidFill>
                    <a:latin typeface="+mj-lt"/>
                  </a:rPr>
                  <a:t>Kotlin</a:t>
                </a:r>
                <a:r>
                  <a:rPr lang="zh-CN" altLang="en-US" sz="1600" dirty="0">
                    <a:solidFill>
                      <a:srgbClr val="220911"/>
                    </a:solidFill>
                    <a:latin typeface="+mj-lt"/>
                  </a:rPr>
                  <a:t>的协程可以帮助我们把异步调用改成同步调用。</a:t>
                </a:r>
              </a:p>
            </p:txBody>
          </p:sp>
        </p:grpSp>
        <p:grpSp>
          <p:nvGrpSpPr>
            <p:cNvPr id="59" name="组合 58"/>
            <p:cNvGrpSpPr/>
            <p:nvPr/>
          </p:nvGrpSpPr>
          <p:grpSpPr>
            <a:xfrm>
              <a:off x="6470058" y="3524638"/>
              <a:ext cx="1156885" cy="939800"/>
              <a:chOff x="1809157" y="2374900"/>
              <a:chExt cx="1156885" cy="939800"/>
            </a:xfrm>
          </p:grpSpPr>
          <p:grpSp>
            <p:nvGrpSpPr>
              <p:cNvPr id="60" name="组合 59"/>
              <p:cNvGrpSpPr/>
              <p:nvPr/>
            </p:nvGrpSpPr>
            <p:grpSpPr>
              <a:xfrm>
                <a:off x="1917700" y="2374900"/>
                <a:ext cx="939800" cy="939800"/>
                <a:chOff x="1917700" y="2374900"/>
                <a:chExt cx="939800" cy="939800"/>
              </a:xfrm>
            </p:grpSpPr>
            <p:sp>
              <p:nvSpPr>
                <p:cNvPr id="62" name="矩形 61"/>
                <p:cNvSpPr/>
                <p:nvPr/>
              </p:nvSpPr>
              <p:spPr>
                <a:xfrm>
                  <a:off x="1917700" y="2374900"/>
                  <a:ext cx="939800" cy="939800"/>
                </a:xfrm>
                <a:prstGeom prst="rect">
                  <a:avLst/>
                </a:prstGeom>
                <a:solidFill>
                  <a:srgbClr val="22091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63" name="直接连接符 62"/>
                <p:cNvCxnSpPr/>
                <p:nvPr/>
              </p:nvCxnSpPr>
              <p:spPr>
                <a:xfrm>
                  <a:off x="1917700" y="2557492"/>
                  <a:ext cx="939800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1" name="文本框 60"/>
              <p:cNvSpPr txBox="1"/>
              <p:nvPr/>
            </p:nvSpPr>
            <p:spPr>
              <a:xfrm>
                <a:off x="1809157" y="2522955"/>
                <a:ext cx="115688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4000" dirty="0">
                    <a:solidFill>
                      <a:schemeClr val="bg1"/>
                    </a:solidFill>
                  </a:rPr>
                  <a:t>4</a:t>
                </a:r>
                <a:endParaRPr lang="zh-CN" altLang="en-US" sz="4000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4E88B5F6-7B63-154C-808C-087C5F0E9D2D}"/>
              </a:ext>
            </a:extLst>
          </p:cNvPr>
          <p:cNvGrpSpPr/>
          <p:nvPr/>
        </p:nvGrpSpPr>
        <p:grpSpPr>
          <a:xfrm>
            <a:off x="1440858" y="3440541"/>
            <a:ext cx="4264391" cy="1107995"/>
            <a:chOff x="1440858" y="3440541"/>
            <a:chExt cx="4264391" cy="1107995"/>
          </a:xfrm>
        </p:grpSpPr>
        <p:grpSp>
          <p:nvGrpSpPr>
            <p:cNvPr id="37" name="组合 36"/>
            <p:cNvGrpSpPr/>
            <p:nvPr/>
          </p:nvGrpSpPr>
          <p:grpSpPr>
            <a:xfrm>
              <a:off x="2714851" y="3440541"/>
              <a:ext cx="2990398" cy="1107995"/>
              <a:chOff x="8429591" y="2102002"/>
              <a:chExt cx="2990398" cy="1107995"/>
            </a:xfrm>
          </p:grpSpPr>
          <p:sp>
            <p:nvSpPr>
              <p:cNvPr id="38" name="文本框 37"/>
              <p:cNvSpPr txBox="1"/>
              <p:nvPr/>
            </p:nvSpPr>
            <p:spPr>
              <a:xfrm>
                <a:off x="8429591" y="2102002"/>
                <a:ext cx="230487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dirty="0" err="1">
                    <a:solidFill>
                      <a:srgbClr val="220911"/>
                    </a:solidFill>
                  </a:rPr>
                  <a:t>ViewModel</a:t>
                </a:r>
                <a:endParaRPr lang="zh-CN" altLang="en-US" sz="2800" dirty="0">
                  <a:solidFill>
                    <a:srgbClr val="220911"/>
                  </a:solidFill>
                </a:endParaRPr>
              </a:p>
            </p:txBody>
          </p:sp>
          <p:sp>
            <p:nvSpPr>
              <p:cNvPr id="39" name="文本框 38"/>
              <p:cNvSpPr txBox="1"/>
              <p:nvPr/>
            </p:nvSpPr>
            <p:spPr>
              <a:xfrm>
                <a:off x="8429591" y="2625222"/>
                <a:ext cx="299039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600" dirty="0">
                    <a:solidFill>
                      <a:srgbClr val="220911"/>
                    </a:solidFill>
                    <a:latin typeface="+mj-lt"/>
                  </a:rPr>
                  <a:t>具备和</a:t>
                </a:r>
                <a:r>
                  <a:rPr lang="en-US" altLang="zh-CN" sz="1600" dirty="0">
                    <a:solidFill>
                      <a:srgbClr val="220911"/>
                    </a:solidFill>
                    <a:latin typeface="+mj-lt"/>
                  </a:rPr>
                  <a:t>Activity/Fragment</a:t>
                </a:r>
                <a:r>
                  <a:rPr lang="zh-CN" altLang="en-US" sz="1600" dirty="0">
                    <a:solidFill>
                      <a:srgbClr val="220911"/>
                    </a:solidFill>
                    <a:latin typeface="+mj-lt"/>
                  </a:rPr>
                  <a:t>相同生命周期的数据管理辅助类。</a:t>
                </a:r>
              </a:p>
            </p:txBody>
          </p:sp>
        </p:grpSp>
        <p:grpSp>
          <p:nvGrpSpPr>
            <p:cNvPr id="64" name="组合 63"/>
            <p:cNvGrpSpPr/>
            <p:nvPr/>
          </p:nvGrpSpPr>
          <p:grpSpPr>
            <a:xfrm>
              <a:off x="1440858" y="3524638"/>
              <a:ext cx="1156885" cy="939800"/>
              <a:chOff x="1809157" y="2374900"/>
              <a:chExt cx="1156885" cy="939800"/>
            </a:xfrm>
          </p:grpSpPr>
          <p:grpSp>
            <p:nvGrpSpPr>
              <p:cNvPr id="65" name="组合 64"/>
              <p:cNvGrpSpPr/>
              <p:nvPr/>
            </p:nvGrpSpPr>
            <p:grpSpPr>
              <a:xfrm>
                <a:off x="1917700" y="2374900"/>
                <a:ext cx="939800" cy="939800"/>
                <a:chOff x="1917700" y="2374900"/>
                <a:chExt cx="939800" cy="939800"/>
              </a:xfrm>
            </p:grpSpPr>
            <p:sp>
              <p:nvSpPr>
                <p:cNvPr id="67" name="矩形 66"/>
                <p:cNvSpPr/>
                <p:nvPr/>
              </p:nvSpPr>
              <p:spPr>
                <a:xfrm>
                  <a:off x="1917700" y="2374900"/>
                  <a:ext cx="939800" cy="939800"/>
                </a:xfrm>
                <a:prstGeom prst="rect">
                  <a:avLst/>
                </a:prstGeom>
                <a:solidFill>
                  <a:srgbClr val="22091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68" name="直接连接符 67"/>
                <p:cNvCxnSpPr/>
                <p:nvPr/>
              </p:nvCxnSpPr>
              <p:spPr>
                <a:xfrm>
                  <a:off x="1917700" y="2557492"/>
                  <a:ext cx="939800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6" name="文本框 65"/>
              <p:cNvSpPr txBox="1"/>
              <p:nvPr/>
            </p:nvSpPr>
            <p:spPr>
              <a:xfrm>
                <a:off x="1809157" y="2522955"/>
                <a:ext cx="115688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4000" dirty="0">
                    <a:solidFill>
                      <a:schemeClr val="bg1"/>
                    </a:solidFill>
                  </a:rPr>
                  <a:t>3</a:t>
                </a:r>
                <a:endParaRPr lang="zh-CN" altLang="en-US" sz="4000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851AA501-0232-BD41-B82D-B925B4CD8505}"/>
              </a:ext>
            </a:extLst>
          </p:cNvPr>
          <p:cNvGrpSpPr/>
          <p:nvPr/>
        </p:nvGrpSpPr>
        <p:grpSpPr>
          <a:xfrm>
            <a:off x="6470058" y="4844281"/>
            <a:ext cx="4378691" cy="1023897"/>
            <a:chOff x="6470058" y="4844281"/>
            <a:chExt cx="4378691" cy="1023897"/>
          </a:xfrm>
        </p:grpSpPr>
        <p:grpSp>
          <p:nvGrpSpPr>
            <p:cNvPr id="49" name="组合 48"/>
            <p:cNvGrpSpPr/>
            <p:nvPr/>
          </p:nvGrpSpPr>
          <p:grpSpPr>
            <a:xfrm>
              <a:off x="7858351" y="4844281"/>
              <a:ext cx="2990398" cy="861774"/>
              <a:chOff x="8429591" y="2102002"/>
              <a:chExt cx="2990398" cy="861774"/>
            </a:xfrm>
          </p:grpSpPr>
          <p:sp>
            <p:nvSpPr>
              <p:cNvPr id="50" name="文本框 49"/>
              <p:cNvSpPr txBox="1"/>
              <p:nvPr/>
            </p:nvSpPr>
            <p:spPr>
              <a:xfrm>
                <a:off x="8429591" y="2102002"/>
                <a:ext cx="230487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dirty="0">
                    <a:solidFill>
                      <a:srgbClr val="220911"/>
                    </a:solidFill>
                  </a:rPr>
                  <a:t>Dagger2</a:t>
                </a:r>
                <a:endParaRPr lang="zh-CN" altLang="en-US" sz="2800" dirty="0">
                  <a:solidFill>
                    <a:srgbClr val="220911"/>
                  </a:solidFill>
                </a:endParaRPr>
              </a:p>
            </p:txBody>
          </p:sp>
          <p:sp>
            <p:nvSpPr>
              <p:cNvPr id="51" name="文本框 50"/>
              <p:cNvSpPr txBox="1"/>
              <p:nvPr/>
            </p:nvSpPr>
            <p:spPr>
              <a:xfrm>
                <a:off x="8429591" y="2625222"/>
                <a:ext cx="299039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600" dirty="0">
                    <a:solidFill>
                      <a:srgbClr val="220911"/>
                    </a:solidFill>
                    <a:latin typeface="+mj-lt"/>
                  </a:rPr>
                  <a:t>依赖注入库</a:t>
                </a:r>
              </a:p>
            </p:txBody>
          </p:sp>
        </p:grpSp>
        <p:grpSp>
          <p:nvGrpSpPr>
            <p:cNvPr id="69" name="组合 68"/>
            <p:cNvGrpSpPr/>
            <p:nvPr/>
          </p:nvGrpSpPr>
          <p:grpSpPr>
            <a:xfrm>
              <a:off x="6470058" y="4928378"/>
              <a:ext cx="1156885" cy="939800"/>
              <a:chOff x="1809157" y="2374900"/>
              <a:chExt cx="1156885" cy="939800"/>
            </a:xfrm>
          </p:grpSpPr>
          <p:grpSp>
            <p:nvGrpSpPr>
              <p:cNvPr id="70" name="组合 69"/>
              <p:cNvGrpSpPr/>
              <p:nvPr/>
            </p:nvGrpSpPr>
            <p:grpSpPr>
              <a:xfrm>
                <a:off x="1917700" y="2374900"/>
                <a:ext cx="939800" cy="939800"/>
                <a:chOff x="1917700" y="2374900"/>
                <a:chExt cx="939800" cy="939800"/>
              </a:xfrm>
            </p:grpSpPr>
            <p:sp>
              <p:nvSpPr>
                <p:cNvPr id="72" name="矩形 71"/>
                <p:cNvSpPr/>
                <p:nvPr/>
              </p:nvSpPr>
              <p:spPr>
                <a:xfrm>
                  <a:off x="1917700" y="2374900"/>
                  <a:ext cx="939800" cy="939800"/>
                </a:xfrm>
                <a:prstGeom prst="rect">
                  <a:avLst/>
                </a:prstGeom>
                <a:solidFill>
                  <a:srgbClr val="22091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73" name="直接连接符 72"/>
                <p:cNvCxnSpPr/>
                <p:nvPr/>
              </p:nvCxnSpPr>
              <p:spPr>
                <a:xfrm>
                  <a:off x="1917700" y="2557492"/>
                  <a:ext cx="939800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1" name="文本框 70"/>
              <p:cNvSpPr txBox="1"/>
              <p:nvPr/>
            </p:nvSpPr>
            <p:spPr>
              <a:xfrm>
                <a:off x="1809157" y="2522955"/>
                <a:ext cx="115688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4000" dirty="0">
                    <a:solidFill>
                      <a:schemeClr val="bg1"/>
                    </a:solidFill>
                  </a:rPr>
                  <a:t>6</a:t>
                </a:r>
                <a:endParaRPr lang="zh-CN" altLang="en-US" sz="4000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A70077D3-00D5-E048-87FA-037741D2E3F1}"/>
              </a:ext>
            </a:extLst>
          </p:cNvPr>
          <p:cNvGrpSpPr/>
          <p:nvPr/>
        </p:nvGrpSpPr>
        <p:grpSpPr>
          <a:xfrm>
            <a:off x="1440858" y="4844281"/>
            <a:ext cx="4264391" cy="1354217"/>
            <a:chOff x="1440858" y="4844281"/>
            <a:chExt cx="4264391" cy="1354217"/>
          </a:xfrm>
        </p:grpSpPr>
        <p:grpSp>
          <p:nvGrpSpPr>
            <p:cNvPr id="40" name="组合 39"/>
            <p:cNvGrpSpPr/>
            <p:nvPr/>
          </p:nvGrpSpPr>
          <p:grpSpPr>
            <a:xfrm>
              <a:off x="2714851" y="4844281"/>
              <a:ext cx="2990398" cy="1354217"/>
              <a:chOff x="8429591" y="2102002"/>
              <a:chExt cx="2990398" cy="1354217"/>
            </a:xfrm>
          </p:grpSpPr>
          <p:sp>
            <p:nvSpPr>
              <p:cNvPr id="41" name="文本框 40"/>
              <p:cNvSpPr txBox="1"/>
              <p:nvPr/>
            </p:nvSpPr>
            <p:spPr>
              <a:xfrm>
                <a:off x="8429591" y="2102002"/>
                <a:ext cx="230487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dirty="0" err="1">
                    <a:solidFill>
                      <a:srgbClr val="220911"/>
                    </a:solidFill>
                  </a:rPr>
                  <a:t>DataBinding</a:t>
                </a:r>
                <a:endParaRPr lang="zh-CN" altLang="en-US" sz="2800" dirty="0">
                  <a:solidFill>
                    <a:srgbClr val="220911"/>
                  </a:solidFill>
                </a:endParaRPr>
              </a:p>
            </p:txBody>
          </p:sp>
          <p:sp>
            <p:nvSpPr>
              <p:cNvPr id="42" name="文本框 41"/>
              <p:cNvSpPr txBox="1"/>
              <p:nvPr/>
            </p:nvSpPr>
            <p:spPr>
              <a:xfrm>
                <a:off x="8429591" y="2625222"/>
                <a:ext cx="2990398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600" dirty="0">
                    <a:solidFill>
                      <a:srgbClr val="220911"/>
                    </a:solidFill>
                    <a:latin typeface="+mj-lt"/>
                  </a:rPr>
                  <a:t>可以使用声明性格式（而非程序化地）将布局中的界面组件绑定到应用中的数据源。</a:t>
                </a:r>
              </a:p>
            </p:txBody>
          </p:sp>
        </p:grpSp>
        <p:grpSp>
          <p:nvGrpSpPr>
            <p:cNvPr id="74" name="组合 73"/>
            <p:cNvGrpSpPr/>
            <p:nvPr/>
          </p:nvGrpSpPr>
          <p:grpSpPr>
            <a:xfrm>
              <a:off x="1440858" y="4928378"/>
              <a:ext cx="1156885" cy="939800"/>
              <a:chOff x="1809157" y="2374900"/>
              <a:chExt cx="1156885" cy="939800"/>
            </a:xfrm>
          </p:grpSpPr>
          <p:grpSp>
            <p:nvGrpSpPr>
              <p:cNvPr id="75" name="组合 74"/>
              <p:cNvGrpSpPr/>
              <p:nvPr/>
            </p:nvGrpSpPr>
            <p:grpSpPr>
              <a:xfrm>
                <a:off x="1917700" y="2374900"/>
                <a:ext cx="939800" cy="939800"/>
                <a:chOff x="1917700" y="2374900"/>
                <a:chExt cx="939800" cy="939800"/>
              </a:xfrm>
            </p:grpSpPr>
            <p:sp>
              <p:nvSpPr>
                <p:cNvPr id="77" name="矩形 76"/>
                <p:cNvSpPr/>
                <p:nvPr/>
              </p:nvSpPr>
              <p:spPr>
                <a:xfrm>
                  <a:off x="1917700" y="2374900"/>
                  <a:ext cx="939800" cy="939800"/>
                </a:xfrm>
                <a:prstGeom prst="rect">
                  <a:avLst/>
                </a:prstGeom>
                <a:solidFill>
                  <a:srgbClr val="22091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78" name="直接连接符 77"/>
                <p:cNvCxnSpPr/>
                <p:nvPr/>
              </p:nvCxnSpPr>
              <p:spPr>
                <a:xfrm>
                  <a:off x="1917700" y="2557492"/>
                  <a:ext cx="939800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6" name="文本框 75"/>
              <p:cNvSpPr txBox="1"/>
              <p:nvPr/>
            </p:nvSpPr>
            <p:spPr>
              <a:xfrm>
                <a:off x="1809157" y="2522955"/>
                <a:ext cx="115688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4000" dirty="0">
                    <a:solidFill>
                      <a:schemeClr val="bg1"/>
                    </a:solidFill>
                  </a:rPr>
                  <a:t>5</a:t>
                </a:r>
                <a:endParaRPr lang="zh-CN" altLang="en-US" sz="4000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52" name="文本框 51">
            <a:extLst>
              <a:ext uri="{FF2B5EF4-FFF2-40B4-BE49-F238E27FC236}">
                <a16:creationId xmlns:a16="http://schemas.microsoft.com/office/drawing/2014/main" id="{D2FA6B60-6F64-FC40-B08F-11C0A2F9819B}"/>
              </a:ext>
            </a:extLst>
          </p:cNvPr>
          <p:cNvSpPr txBox="1"/>
          <p:nvPr/>
        </p:nvSpPr>
        <p:spPr>
          <a:xfrm>
            <a:off x="148316" y="989822"/>
            <a:ext cx="120436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i="1" dirty="0">
                <a:solidFill>
                  <a:srgbClr val="220911"/>
                </a:solidFill>
                <a:latin typeface="+mj-lt"/>
              </a:rPr>
              <a:t>2018</a:t>
            </a:r>
            <a:r>
              <a:rPr lang="zh-CN" altLang="en-US" sz="1600" i="1" dirty="0">
                <a:solidFill>
                  <a:srgbClr val="220911"/>
                </a:solidFill>
                <a:latin typeface="+mj-lt"/>
              </a:rPr>
              <a:t>年</a:t>
            </a:r>
            <a:r>
              <a:rPr lang="en-US" altLang="zh-CN" sz="1600" i="1" dirty="0">
                <a:solidFill>
                  <a:srgbClr val="220911"/>
                </a:solidFill>
                <a:latin typeface="+mj-lt"/>
              </a:rPr>
              <a:t>Google</a:t>
            </a:r>
            <a:r>
              <a:rPr lang="zh-CN" altLang="en-US" sz="1600" i="1" dirty="0">
                <a:solidFill>
                  <a:srgbClr val="220911"/>
                </a:solidFill>
                <a:latin typeface="+mj-lt"/>
              </a:rPr>
              <a:t> </a:t>
            </a:r>
            <a:r>
              <a:rPr lang="en-US" altLang="zh-CN" sz="1600" i="1" dirty="0">
                <a:solidFill>
                  <a:srgbClr val="220911"/>
                </a:solidFill>
                <a:latin typeface="+mj-lt"/>
              </a:rPr>
              <a:t>I/O</a:t>
            </a:r>
            <a:r>
              <a:rPr lang="zh-CN" altLang="en-US" sz="1600" i="1" dirty="0">
                <a:solidFill>
                  <a:srgbClr val="220911"/>
                </a:solidFill>
                <a:latin typeface="+mj-lt"/>
              </a:rPr>
              <a:t>大会上，</a:t>
            </a:r>
            <a:r>
              <a:rPr lang="en-US" altLang="zh-CN" sz="1600" i="1" dirty="0">
                <a:solidFill>
                  <a:srgbClr val="220911"/>
                </a:solidFill>
                <a:latin typeface="+mj-lt"/>
              </a:rPr>
              <a:t>Google</a:t>
            </a:r>
            <a:r>
              <a:rPr lang="zh-CN" altLang="en-US" sz="1600" i="1" dirty="0">
                <a:solidFill>
                  <a:srgbClr val="220911"/>
                </a:solidFill>
                <a:latin typeface="+mj-lt"/>
              </a:rPr>
              <a:t>发布了</a:t>
            </a:r>
            <a:r>
              <a:rPr lang="en-US" altLang="zh-CN" sz="1600" i="1" dirty="0">
                <a:solidFill>
                  <a:srgbClr val="220911"/>
                </a:solidFill>
                <a:latin typeface="+mj-lt"/>
              </a:rPr>
              <a:t>Android</a:t>
            </a:r>
            <a:r>
              <a:rPr lang="zh-CN" altLang="en-US" sz="1600" i="1" dirty="0">
                <a:solidFill>
                  <a:srgbClr val="220911"/>
                </a:solidFill>
                <a:latin typeface="+mj-lt"/>
              </a:rPr>
              <a:t> </a:t>
            </a:r>
            <a:r>
              <a:rPr lang="en-US" altLang="zh-CN" sz="1600" i="1" dirty="0">
                <a:solidFill>
                  <a:srgbClr val="220911"/>
                </a:solidFill>
                <a:latin typeface="+mj-lt"/>
              </a:rPr>
              <a:t>Jetpack</a:t>
            </a:r>
            <a:r>
              <a:rPr lang="zh-CN" altLang="en-US" sz="1600" i="1" dirty="0">
                <a:solidFill>
                  <a:srgbClr val="220911"/>
                </a:solidFill>
                <a:latin typeface="+mj-lt"/>
              </a:rPr>
              <a:t>架构组件，它也是被誉为天生为</a:t>
            </a:r>
            <a:r>
              <a:rPr lang="en-US" altLang="zh-CN" sz="1600" i="1" dirty="0">
                <a:solidFill>
                  <a:srgbClr val="220911"/>
                </a:solidFill>
                <a:latin typeface="+mj-lt"/>
              </a:rPr>
              <a:t>MVVM</a:t>
            </a:r>
            <a:r>
              <a:rPr lang="zh-CN" altLang="en-US" sz="1600" i="1" dirty="0">
                <a:solidFill>
                  <a:srgbClr val="220911"/>
                </a:solidFill>
                <a:latin typeface="+mj-lt"/>
              </a:rPr>
              <a:t>服务的组件！此外，官方语言</a:t>
            </a:r>
            <a:r>
              <a:rPr lang="en-US" altLang="zh-CN" sz="1600" i="1" dirty="0">
                <a:solidFill>
                  <a:srgbClr val="220911"/>
                </a:solidFill>
                <a:latin typeface="+mj-lt"/>
              </a:rPr>
              <a:t>Kotlin</a:t>
            </a:r>
            <a:r>
              <a:rPr lang="zh-CN" altLang="en-US" sz="1600" i="1" dirty="0">
                <a:solidFill>
                  <a:srgbClr val="220911"/>
                </a:solidFill>
                <a:latin typeface="+mj-lt"/>
              </a:rPr>
              <a:t>的一些特性也可以被用以使用到</a:t>
            </a:r>
            <a:r>
              <a:rPr lang="en-US" altLang="zh-CN" sz="1600" i="1" dirty="0">
                <a:solidFill>
                  <a:srgbClr val="220911"/>
                </a:solidFill>
                <a:latin typeface="+mj-lt"/>
              </a:rPr>
              <a:t>MVVM</a:t>
            </a:r>
            <a:r>
              <a:rPr lang="zh-CN" altLang="en-US" sz="1600" i="1" dirty="0">
                <a:solidFill>
                  <a:srgbClr val="220911"/>
                </a:solidFill>
                <a:latin typeface="+mj-lt"/>
              </a:rPr>
              <a:t>架构的搭建中。下面列举一些跟</a:t>
            </a:r>
            <a:r>
              <a:rPr lang="en-US" altLang="zh-CN" sz="1600" i="1" dirty="0">
                <a:solidFill>
                  <a:srgbClr val="220911"/>
                </a:solidFill>
                <a:latin typeface="+mj-lt"/>
              </a:rPr>
              <a:t>MVVM</a:t>
            </a:r>
            <a:r>
              <a:rPr lang="zh-CN" altLang="en-US" sz="1600" i="1" dirty="0">
                <a:solidFill>
                  <a:srgbClr val="220911"/>
                </a:solidFill>
                <a:latin typeface="+mj-lt"/>
              </a:rPr>
              <a:t>相关的大利器。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3D85D9F-EA30-9045-9804-4D75F7B5554B}"/>
              </a:ext>
            </a:extLst>
          </p:cNvPr>
          <p:cNvSpPr txBox="1"/>
          <p:nvPr/>
        </p:nvSpPr>
        <p:spPr>
          <a:xfrm>
            <a:off x="148317" y="1557528"/>
            <a:ext cx="45704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>
                <a:solidFill>
                  <a:schemeClr val="accent4">
                    <a:lumMod val="75000"/>
                  </a:schemeClr>
                </a:solidFill>
                <a:latin typeface="+mj-ea"/>
                <a:ea typeface="+mj-ea"/>
              </a:rPr>
              <a:t>PS</a:t>
            </a:r>
            <a:r>
              <a:rPr kumimoji="1" lang="zh-CN" altLang="en-US" sz="1200" dirty="0">
                <a:solidFill>
                  <a:schemeClr val="accent4">
                    <a:lumMod val="75000"/>
                  </a:schemeClr>
                </a:solidFill>
                <a:latin typeface="+mj-ea"/>
                <a:ea typeface="+mj-ea"/>
              </a:rPr>
              <a:t>：由于</a:t>
            </a:r>
            <a:r>
              <a:rPr kumimoji="1" lang="en-US" altLang="zh-CN" sz="1200" dirty="0">
                <a:solidFill>
                  <a:schemeClr val="accent4">
                    <a:lumMod val="75000"/>
                  </a:schemeClr>
                </a:solidFill>
                <a:latin typeface="+mj-ea"/>
                <a:ea typeface="+mj-ea"/>
              </a:rPr>
              <a:t>Jetpack</a:t>
            </a:r>
            <a:r>
              <a:rPr kumimoji="1" lang="zh-CN" altLang="en-US" sz="1200" dirty="0">
                <a:solidFill>
                  <a:schemeClr val="accent4">
                    <a:lumMod val="75000"/>
                  </a:schemeClr>
                </a:solidFill>
                <a:latin typeface="+mj-ea"/>
                <a:ea typeface="+mj-ea"/>
              </a:rPr>
              <a:t>内容过多，这里只介绍跟</a:t>
            </a:r>
            <a:r>
              <a:rPr kumimoji="1" lang="en-US" altLang="zh-CN" sz="1200" dirty="0">
                <a:solidFill>
                  <a:schemeClr val="accent4">
                    <a:lumMod val="75000"/>
                  </a:schemeClr>
                </a:solidFill>
                <a:latin typeface="+mj-ea"/>
                <a:ea typeface="+mj-ea"/>
              </a:rPr>
              <a:t>MVVM</a:t>
            </a:r>
            <a:r>
              <a:rPr kumimoji="1" lang="zh-CN" altLang="en-US" sz="1200" dirty="0">
                <a:solidFill>
                  <a:schemeClr val="accent4">
                    <a:lumMod val="75000"/>
                  </a:schemeClr>
                </a:solidFill>
                <a:latin typeface="+mj-ea"/>
                <a:ea typeface="+mj-ea"/>
              </a:rPr>
              <a:t>相关的常用组件。</a:t>
            </a:r>
          </a:p>
        </p:txBody>
      </p: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E1DF5065-8220-C84A-B57B-2A2D2FA2C869}"/>
              </a:ext>
            </a:extLst>
          </p:cNvPr>
          <p:cNvGrpSpPr/>
          <p:nvPr/>
        </p:nvGrpSpPr>
        <p:grpSpPr>
          <a:xfrm>
            <a:off x="1200870" y="1764000"/>
            <a:ext cx="9901080" cy="2917800"/>
            <a:chOff x="1200870" y="1764000"/>
            <a:chExt cx="9901080" cy="291780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7895602A-F653-E54A-B1E3-02F189DE4F94}"/>
                    </a:ext>
                  </a:extLst>
                </p14:cNvPr>
                <p14:cNvContentPartPr/>
                <p14:nvPr/>
              </p14:nvContentPartPr>
              <p14:xfrm>
                <a:off x="1266390" y="1969200"/>
                <a:ext cx="1657800" cy="174600"/>
              </p14:xfrm>
            </p:contentPart>
          </mc:Choice>
          <mc:Fallback xmlns=""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7895602A-F653-E54A-B1E3-02F189DE4F94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230390" y="1933200"/>
                  <a:ext cx="1729440" cy="2462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7" name="组合 26">
              <a:extLst>
                <a:ext uri="{FF2B5EF4-FFF2-40B4-BE49-F238E27FC236}">
                  <a16:creationId xmlns:a16="http://schemas.microsoft.com/office/drawing/2014/main" id="{0114327A-D112-F045-ACBC-2E36DB12C2C0}"/>
                </a:ext>
              </a:extLst>
            </p:cNvPr>
            <p:cNvGrpSpPr/>
            <p:nvPr/>
          </p:nvGrpSpPr>
          <p:grpSpPr>
            <a:xfrm>
              <a:off x="1200870" y="1764000"/>
              <a:ext cx="9901080" cy="2917800"/>
              <a:chOff x="1200870" y="1764000"/>
              <a:chExt cx="9901080" cy="2917800"/>
            </a:xfrm>
          </p:grpSpPr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5">
                <p14:nvContentPartPr>
                  <p14:cNvPr id="15" name="墨迹 14">
                    <a:extLst>
                      <a:ext uri="{FF2B5EF4-FFF2-40B4-BE49-F238E27FC236}">
                        <a16:creationId xmlns:a16="http://schemas.microsoft.com/office/drawing/2014/main" id="{B4EE093E-58C1-A442-B371-FA01FC4B4887}"/>
                      </a:ext>
                    </a:extLst>
                  </p14:cNvPr>
                  <p14:cNvContentPartPr/>
                  <p14:nvPr/>
                </p14:nvContentPartPr>
                <p14:xfrm>
                  <a:off x="1200870" y="2133360"/>
                  <a:ext cx="6028200" cy="2548440"/>
                </p14:xfrm>
              </p:contentPart>
            </mc:Choice>
            <mc:Fallback xmlns="">
              <p:pic>
                <p:nvPicPr>
                  <p:cNvPr id="15" name="墨迹 14">
                    <a:extLst>
                      <a:ext uri="{FF2B5EF4-FFF2-40B4-BE49-F238E27FC236}">
                        <a16:creationId xmlns:a16="http://schemas.microsoft.com/office/drawing/2014/main" id="{B4EE093E-58C1-A442-B371-FA01FC4B4887}"/>
                      </a:ext>
                    </a:extLst>
                  </p:cNvPr>
                  <p:cNvPicPr/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1164870" y="2097720"/>
                    <a:ext cx="6099840" cy="2620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7">
                <p14:nvContentPartPr>
                  <p14:cNvPr id="16" name="墨迹 15">
                    <a:extLst>
                      <a:ext uri="{FF2B5EF4-FFF2-40B4-BE49-F238E27FC236}">
                        <a16:creationId xmlns:a16="http://schemas.microsoft.com/office/drawing/2014/main" id="{3670E819-BF96-EC41-8090-C60AA65ED218}"/>
                      </a:ext>
                    </a:extLst>
                  </p14:cNvPr>
                  <p14:cNvContentPartPr/>
                  <p14:nvPr/>
                </p14:nvContentPartPr>
                <p14:xfrm>
                  <a:off x="7228710" y="3296520"/>
                  <a:ext cx="1846440" cy="70200"/>
                </p14:xfrm>
              </p:contentPart>
            </mc:Choice>
            <mc:Fallback xmlns="">
              <p:pic>
                <p:nvPicPr>
                  <p:cNvPr id="16" name="墨迹 15">
                    <a:extLst>
                      <a:ext uri="{FF2B5EF4-FFF2-40B4-BE49-F238E27FC236}">
                        <a16:creationId xmlns:a16="http://schemas.microsoft.com/office/drawing/2014/main" id="{3670E819-BF96-EC41-8090-C60AA65ED218}"/>
                      </a:ext>
                    </a:extLst>
                  </p:cNvPr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7192710" y="3260520"/>
                    <a:ext cx="1918080" cy="141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9">
                <p14:nvContentPartPr>
                  <p14:cNvPr id="17" name="墨迹 16">
                    <a:extLst>
                      <a:ext uri="{FF2B5EF4-FFF2-40B4-BE49-F238E27FC236}">
                        <a16:creationId xmlns:a16="http://schemas.microsoft.com/office/drawing/2014/main" id="{09987210-0747-F443-BCDC-9DB6869445F0}"/>
                      </a:ext>
                    </a:extLst>
                  </p14:cNvPr>
                  <p14:cNvContentPartPr/>
                  <p14:nvPr/>
                </p14:nvContentPartPr>
                <p14:xfrm>
                  <a:off x="5182110" y="1764000"/>
                  <a:ext cx="5919840" cy="1562400"/>
                </p14:xfrm>
              </p:contentPart>
            </mc:Choice>
            <mc:Fallback xmlns="">
              <p:pic>
                <p:nvPicPr>
                  <p:cNvPr id="17" name="墨迹 16">
                    <a:extLst>
                      <a:ext uri="{FF2B5EF4-FFF2-40B4-BE49-F238E27FC236}">
                        <a16:creationId xmlns:a16="http://schemas.microsoft.com/office/drawing/2014/main" id="{09987210-0747-F443-BCDC-9DB6869445F0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5146470" y="1728000"/>
                    <a:ext cx="5991480" cy="1634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11">
                <p14:nvContentPartPr>
                  <p14:cNvPr id="19" name="墨迹 18">
                    <a:extLst>
                      <a:ext uri="{FF2B5EF4-FFF2-40B4-BE49-F238E27FC236}">
                        <a16:creationId xmlns:a16="http://schemas.microsoft.com/office/drawing/2014/main" id="{C56D35F5-035B-6C49-95A0-E896583BC686}"/>
                      </a:ext>
                    </a:extLst>
                  </p14:cNvPr>
                  <p14:cNvContentPartPr/>
                  <p14:nvPr/>
                </p14:nvContentPartPr>
                <p14:xfrm>
                  <a:off x="2869470" y="1971360"/>
                  <a:ext cx="2405160" cy="41040"/>
                </p14:xfrm>
              </p:contentPart>
            </mc:Choice>
            <mc:Fallback xmlns="">
              <p:pic>
                <p:nvPicPr>
                  <p:cNvPr id="19" name="墨迹 18">
                    <a:extLst>
                      <a:ext uri="{FF2B5EF4-FFF2-40B4-BE49-F238E27FC236}">
                        <a16:creationId xmlns:a16="http://schemas.microsoft.com/office/drawing/2014/main" id="{C56D35F5-035B-6C49-95A0-E896583BC686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2833470" y="1935360"/>
                    <a:ext cx="2476800" cy="11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13">
                <p14:nvContentPartPr>
                  <p14:cNvPr id="20" name="墨迹 19">
                    <a:extLst>
                      <a:ext uri="{FF2B5EF4-FFF2-40B4-BE49-F238E27FC236}">
                        <a16:creationId xmlns:a16="http://schemas.microsoft.com/office/drawing/2014/main" id="{21603279-0FF8-484E-90F6-7BCBB66CF9A9}"/>
                      </a:ext>
                    </a:extLst>
                  </p14:cNvPr>
                  <p14:cNvContentPartPr/>
                  <p14:nvPr/>
                </p14:nvContentPartPr>
                <p14:xfrm>
                  <a:off x="2800350" y="2003760"/>
                  <a:ext cx="31320" cy="3240"/>
                </p14:xfrm>
              </p:contentPart>
            </mc:Choice>
            <mc:Fallback xmlns="">
              <p:pic>
                <p:nvPicPr>
                  <p:cNvPr id="20" name="墨迹 19">
                    <a:extLst>
                      <a:ext uri="{FF2B5EF4-FFF2-40B4-BE49-F238E27FC236}">
                        <a16:creationId xmlns:a16="http://schemas.microsoft.com/office/drawing/2014/main" id="{21603279-0FF8-484E-90F6-7BCBB66CF9A9}"/>
                      </a:ext>
                    </a:extLst>
                  </p:cNvPr>
                  <p:cNvPicPr/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2764710" y="1968120"/>
                    <a:ext cx="102960" cy="7488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sp>
        <p:nvSpPr>
          <p:cNvPr id="79" name="椭圆形标注 78">
            <a:extLst>
              <a:ext uri="{FF2B5EF4-FFF2-40B4-BE49-F238E27FC236}">
                <a16:creationId xmlns:a16="http://schemas.microsoft.com/office/drawing/2014/main" id="{1B930A21-9BF3-2644-B8BC-12AEC4205818}"/>
              </a:ext>
            </a:extLst>
          </p:cNvPr>
          <p:cNvSpPr/>
          <p:nvPr/>
        </p:nvSpPr>
        <p:spPr>
          <a:xfrm>
            <a:off x="11057909" y="1417707"/>
            <a:ext cx="1052554" cy="993029"/>
          </a:xfrm>
          <a:prstGeom prst="wedgeEllipseCallout">
            <a:avLst>
              <a:gd name="adj1" fmla="val -84903"/>
              <a:gd name="adj2" fmla="val 10704"/>
            </a:avLst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>
                <a:ln w="0"/>
                <a:solidFill>
                  <a:schemeClr val="accent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必须使用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2E1D06E0-5F4B-AF4D-8C2E-ACE1C38FD1A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403231" y="659423"/>
            <a:ext cx="8036168" cy="6027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13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52" grpId="1"/>
      <p:bldP spid="4" grpId="0"/>
      <p:bldP spid="4" grpId="1"/>
      <p:bldP spid="79" grpId="0" animBg="1"/>
      <p:bldP spid="79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146515" y="171450"/>
            <a:ext cx="58989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</a:rPr>
              <a:t>利器一：</a:t>
            </a:r>
            <a:r>
              <a:rPr lang="en-US" altLang="zh-CN" sz="3200" dirty="0">
                <a:solidFill>
                  <a:schemeClr val="bg1"/>
                </a:solidFill>
              </a:rPr>
              <a:t>Lifecycles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FAB1B338-6B0A-0943-9E87-3CD5039F0302}"/>
              </a:ext>
            </a:extLst>
          </p:cNvPr>
          <p:cNvGrpSpPr/>
          <p:nvPr/>
        </p:nvGrpSpPr>
        <p:grpSpPr>
          <a:xfrm>
            <a:off x="100965" y="950122"/>
            <a:ext cx="11990070" cy="800219"/>
            <a:chOff x="100965" y="950122"/>
            <a:chExt cx="11990070" cy="800219"/>
          </a:xfrm>
        </p:grpSpPr>
        <p:sp>
          <p:nvSpPr>
            <p:cNvPr id="19" name="文本框 18"/>
            <p:cNvSpPr txBox="1"/>
            <p:nvPr/>
          </p:nvSpPr>
          <p:spPr>
            <a:xfrm>
              <a:off x="100965" y="1288676"/>
              <a:ext cx="119900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solidFill>
                    <a:srgbClr val="220911"/>
                  </a:solidFill>
                  <a:latin typeface="+mj-ea"/>
                  <a:ea typeface="+mj-ea"/>
                </a:rPr>
                <a:t>Lifecycles</a:t>
              </a:r>
              <a:r>
                <a:rPr lang="zh-CN" altLang="en-US" sz="1200" dirty="0">
                  <a:solidFill>
                    <a:srgbClr val="220911"/>
                  </a:solidFill>
                  <a:latin typeface="+mj-ea"/>
                  <a:ea typeface="+mj-ea"/>
                </a:rPr>
                <a:t>相信大家也都不陌生了，在我们项目中经常使用的</a:t>
              </a:r>
              <a:r>
                <a:rPr lang="en-US" altLang="zh-CN" sz="1200" dirty="0" err="1">
                  <a:solidFill>
                    <a:srgbClr val="220911"/>
                  </a:solidFill>
                  <a:latin typeface="+mj-ea"/>
                  <a:ea typeface="+mj-ea"/>
                </a:rPr>
                <a:t>AbstractComponent</a:t>
              </a:r>
              <a:r>
                <a:rPr lang="zh-CN" altLang="en-US" sz="1200" dirty="0">
                  <a:solidFill>
                    <a:srgbClr val="220911"/>
                  </a:solidFill>
                  <a:latin typeface="+mj-ea"/>
                  <a:ea typeface="+mj-ea"/>
                </a:rPr>
                <a:t>就是通过使用</a:t>
              </a:r>
              <a:r>
                <a:rPr lang="en-US" altLang="zh-CN" sz="1200" dirty="0">
                  <a:solidFill>
                    <a:srgbClr val="220911"/>
                  </a:solidFill>
                  <a:latin typeface="+mj-ea"/>
                  <a:ea typeface="+mj-ea"/>
                </a:rPr>
                <a:t>Lifecycles</a:t>
              </a:r>
              <a:r>
                <a:rPr lang="zh-CN" altLang="en-US" sz="1200" dirty="0">
                  <a:solidFill>
                    <a:srgbClr val="220911"/>
                  </a:solidFill>
                  <a:latin typeface="+mj-ea"/>
                  <a:ea typeface="+mj-ea"/>
                </a:rPr>
                <a:t>来监听</a:t>
              </a:r>
              <a:r>
                <a:rPr lang="en-US" altLang="zh-CN" sz="1200" dirty="0">
                  <a:solidFill>
                    <a:srgbClr val="220911"/>
                  </a:solidFill>
                  <a:latin typeface="+mj-ea"/>
                  <a:ea typeface="+mj-ea"/>
                </a:rPr>
                <a:t>Activity</a:t>
              </a:r>
              <a:r>
                <a:rPr lang="zh-CN" altLang="en-US" sz="1200" dirty="0">
                  <a:solidFill>
                    <a:srgbClr val="220911"/>
                  </a:solidFill>
                  <a:latin typeface="+mj-ea"/>
                  <a:ea typeface="+mj-ea"/>
                </a:rPr>
                <a:t>的生命周期，从而使得每一个</a:t>
              </a:r>
              <a:r>
                <a:rPr lang="en-US" altLang="zh-CN" sz="1200" dirty="0">
                  <a:solidFill>
                    <a:srgbClr val="220911"/>
                  </a:solidFill>
                  <a:latin typeface="+mj-ea"/>
                  <a:ea typeface="+mj-ea"/>
                </a:rPr>
                <a:t>Component</a:t>
              </a:r>
              <a:r>
                <a:rPr lang="zh-CN" altLang="en-US" sz="1200" dirty="0">
                  <a:solidFill>
                    <a:srgbClr val="220911"/>
                  </a:solidFill>
                  <a:latin typeface="+mj-ea"/>
                  <a:ea typeface="+mj-ea"/>
                </a:rPr>
                <a:t>都具备了和</a:t>
              </a:r>
              <a:r>
                <a:rPr lang="en-US" altLang="zh-CN" sz="1200" dirty="0">
                  <a:solidFill>
                    <a:srgbClr val="220911"/>
                  </a:solidFill>
                  <a:latin typeface="+mj-ea"/>
                  <a:ea typeface="+mj-ea"/>
                </a:rPr>
                <a:t>Activity</a:t>
              </a:r>
              <a:r>
                <a:rPr lang="zh-CN" altLang="en-US" sz="1200" dirty="0">
                  <a:solidFill>
                    <a:srgbClr val="220911"/>
                  </a:solidFill>
                  <a:latin typeface="+mj-ea"/>
                  <a:ea typeface="+mj-ea"/>
                </a:rPr>
                <a:t>一样的生命周期，这样我们就可以把不同模块的开发逻辑都划分到不同的</a:t>
              </a:r>
              <a:r>
                <a:rPr lang="en-US" altLang="zh-CN" sz="1200" dirty="0">
                  <a:solidFill>
                    <a:srgbClr val="220911"/>
                  </a:solidFill>
                  <a:latin typeface="+mj-ea"/>
                  <a:ea typeface="+mj-ea"/>
                </a:rPr>
                <a:t>Component</a:t>
              </a:r>
              <a:r>
                <a:rPr lang="zh-CN" altLang="en-US" sz="1200" dirty="0">
                  <a:solidFill>
                    <a:srgbClr val="220911"/>
                  </a:solidFill>
                  <a:latin typeface="+mj-ea"/>
                  <a:ea typeface="+mj-ea"/>
                </a:rPr>
                <a:t>，从而简化</a:t>
              </a:r>
              <a:r>
                <a:rPr lang="en-US" altLang="zh-CN" sz="1200" dirty="0">
                  <a:solidFill>
                    <a:srgbClr val="220911"/>
                  </a:solidFill>
                  <a:latin typeface="+mj-ea"/>
                  <a:ea typeface="+mj-ea"/>
                </a:rPr>
                <a:t>Activity</a:t>
              </a:r>
              <a:r>
                <a:rPr lang="zh-CN" altLang="en-US" sz="1200" dirty="0">
                  <a:solidFill>
                    <a:srgbClr val="220911"/>
                  </a:solidFill>
                  <a:latin typeface="+mj-ea"/>
                  <a:ea typeface="+mj-ea"/>
                </a:rPr>
                <a:t>的代码量。</a:t>
              </a:r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630B3EC5-B67F-C045-B3ED-CD0EA8EBA2C1}"/>
                </a:ext>
              </a:extLst>
            </p:cNvPr>
            <p:cNvSpPr txBox="1"/>
            <p:nvPr/>
          </p:nvSpPr>
          <p:spPr>
            <a:xfrm>
              <a:off x="100965" y="950122"/>
              <a:ext cx="1199007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>
                  <a:solidFill>
                    <a:srgbClr val="220911"/>
                  </a:solidFill>
                  <a:latin typeface="+mj-lt"/>
                </a:rPr>
                <a:t>一、</a:t>
              </a:r>
              <a:r>
                <a:rPr lang="en-US" altLang="zh-CN" sz="1600" b="1" dirty="0">
                  <a:solidFill>
                    <a:srgbClr val="220911"/>
                  </a:solidFill>
                  <a:latin typeface="+mj-lt"/>
                </a:rPr>
                <a:t>Lifecycles</a:t>
              </a:r>
              <a:r>
                <a:rPr lang="zh-CN" altLang="en-US" sz="1600" b="1" dirty="0">
                  <a:solidFill>
                    <a:srgbClr val="220911"/>
                  </a:solidFill>
                  <a:latin typeface="+mj-lt"/>
                </a:rPr>
                <a:t>简介</a:t>
              </a:r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FA4EFBF1-0E04-9F47-B0B3-C3C6BA13F03B}"/>
              </a:ext>
            </a:extLst>
          </p:cNvPr>
          <p:cNvGrpSpPr/>
          <p:nvPr/>
        </p:nvGrpSpPr>
        <p:grpSpPr>
          <a:xfrm>
            <a:off x="100965" y="1919618"/>
            <a:ext cx="11990070" cy="4235356"/>
            <a:chOff x="100965" y="1919618"/>
            <a:chExt cx="11990070" cy="4235356"/>
          </a:xfrm>
        </p:grpSpPr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ED5658B6-A91E-E54E-BEB7-28E958CEA7A7}"/>
                </a:ext>
              </a:extLst>
            </p:cNvPr>
            <p:cNvSpPr txBox="1"/>
            <p:nvPr/>
          </p:nvSpPr>
          <p:spPr>
            <a:xfrm>
              <a:off x="100965" y="1919618"/>
              <a:ext cx="1199007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>
                  <a:solidFill>
                    <a:srgbClr val="220911"/>
                  </a:solidFill>
                  <a:latin typeface="+mj-lt"/>
                </a:rPr>
                <a:t>二、原理</a:t>
              </a:r>
            </a:p>
          </p:txBody>
        </p:sp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D9390F2E-EF11-E54F-8472-5FD977F569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2810" y="2427449"/>
              <a:ext cx="5760720" cy="3727525"/>
            </a:xfrm>
            <a:prstGeom prst="rect">
              <a:avLst/>
            </a:prstGeom>
          </p:spPr>
        </p:pic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3AA5D85E-ED96-D94B-ABE8-F992A575F4CB}"/>
                </a:ext>
              </a:extLst>
            </p:cNvPr>
            <p:cNvSpPr txBox="1"/>
            <p:nvPr/>
          </p:nvSpPr>
          <p:spPr>
            <a:xfrm>
              <a:off x="6096000" y="2427449"/>
              <a:ext cx="559308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>
                  <a:solidFill>
                    <a:srgbClr val="220911"/>
                  </a:solidFill>
                  <a:latin typeface="+mj-ea"/>
                  <a:ea typeface="+mj-ea"/>
                </a:rPr>
                <a:t>使用了观察者模式，</a:t>
              </a:r>
              <a:r>
                <a:rPr lang="en-US" altLang="zh-CN" sz="1200" dirty="0">
                  <a:solidFill>
                    <a:srgbClr val="220911"/>
                  </a:solidFill>
                  <a:latin typeface="+mj-ea"/>
                  <a:ea typeface="+mj-ea"/>
                </a:rPr>
                <a:t>Activity/Fragment</a:t>
              </a:r>
              <a:r>
                <a:rPr lang="zh-CN" altLang="en-US" sz="1200" dirty="0">
                  <a:solidFill>
                    <a:srgbClr val="220911"/>
                  </a:solidFill>
                  <a:latin typeface="+mj-ea"/>
                  <a:ea typeface="+mj-ea"/>
                </a:rPr>
                <a:t>是一个被观察者，实现了</a:t>
              </a:r>
              <a:r>
                <a:rPr lang="en" altLang="zh-CN" sz="1200" dirty="0" err="1">
                  <a:solidFill>
                    <a:srgbClr val="220911"/>
                  </a:solidFill>
                  <a:latin typeface="+mj-ea"/>
                  <a:ea typeface="+mj-ea"/>
                </a:rPr>
                <a:t>LifecycleOwner</a:t>
              </a:r>
              <a:r>
                <a:rPr lang="en" altLang="zh-CN" sz="1200" dirty="0">
                  <a:solidFill>
                    <a:srgbClr val="220911"/>
                  </a:solidFill>
                  <a:latin typeface="+mj-ea"/>
                  <a:ea typeface="+mj-ea"/>
                </a:rPr>
                <a:t>(</a:t>
              </a:r>
              <a:r>
                <a:rPr lang="zh-CN" altLang="en-US" sz="1200" dirty="0">
                  <a:solidFill>
                    <a:srgbClr val="220911"/>
                  </a:solidFill>
                  <a:latin typeface="+mj-ea"/>
                  <a:ea typeface="+mj-ea"/>
                </a:rPr>
                <a:t>接口</a:t>
              </a:r>
              <a:r>
                <a:rPr lang="en-US" altLang="zh-CN" sz="1200" dirty="0">
                  <a:solidFill>
                    <a:srgbClr val="220911"/>
                  </a:solidFill>
                  <a:latin typeface="+mj-ea"/>
                  <a:ea typeface="+mj-ea"/>
                </a:rPr>
                <a:t>)</a:t>
              </a:r>
              <a:r>
                <a:rPr lang="zh-CN" altLang="en-US" sz="1200" dirty="0">
                  <a:solidFill>
                    <a:srgbClr val="220911"/>
                  </a:solidFill>
                  <a:latin typeface="+mj-ea"/>
                  <a:ea typeface="+mj-ea"/>
                </a:rPr>
                <a:t>，而需要感知生命周期的组件作为观察者，需要实现</a:t>
              </a:r>
              <a:r>
                <a:rPr lang="en" altLang="zh-CN" sz="1200" dirty="0" err="1">
                  <a:solidFill>
                    <a:srgbClr val="220911"/>
                  </a:solidFill>
                  <a:latin typeface="+mj-ea"/>
                  <a:ea typeface="+mj-ea"/>
                </a:rPr>
                <a:t>LifecycleObserver</a:t>
              </a:r>
              <a:r>
                <a:rPr lang="en" altLang="zh-CN" sz="1200" dirty="0">
                  <a:solidFill>
                    <a:srgbClr val="220911"/>
                  </a:solidFill>
                  <a:latin typeface="+mj-ea"/>
                  <a:ea typeface="+mj-ea"/>
                </a:rPr>
                <a:t>(</a:t>
              </a:r>
              <a:r>
                <a:rPr lang="zh-CN" altLang="en-US" sz="1200" dirty="0">
                  <a:solidFill>
                    <a:srgbClr val="220911"/>
                  </a:solidFill>
                  <a:latin typeface="+mj-ea"/>
                  <a:ea typeface="+mj-ea"/>
                </a:rPr>
                <a:t>接口</a:t>
              </a:r>
              <a:r>
                <a:rPr lang="en-US" altLang="zh-CN" sz="1200" dirty="0">
                  <a:solidFill>
                    <a:srgbClr val="220911"/>
                  </a:solidFill>
                  <a:latin typeface="+mj-ea"/>
                  <a:ea typeface="+mj-ea"/>
                </a:rPr>
                <a:t>)</a:t>
              </a:r>
              <a:r>
                <a:rPr lang="zh-CN" altLang="en-US" sz="1200" dirty="0">
                  <a:solidFill>
                    <a:srgbClr val="220911"/>
                  </a:solidFill>
                  <a:latin typeface="+mj-ea"/>
                  <a:ea typeface="+mj-ea"/>
                </a:rPr>
                <a:t>，</a:t>
              </a:r>
              <a:r>
                <a:rPr lang="en-US" altLang="zh-CN" sz="1200" dirty="0">
                  <a:solidFill>
                    <a:srgbClr val="220911"/>
                  </a:solidFill>
                  <a:latin typeface="+mj-ea"/>
                </a:rPr>
                <a:t> Activity/Fragment</a:t>
              </a:r>
              <a:r>
                <a:rPr lang="zh-CN" altLang="en-US" sz="1200" dirty="0">
                  <a:solidFill>
                    <a:srgbClr val="220911"/>
                  </a:solidFill>
                  <a:latin typeface="+mj-ea"/>
                </a:rPr>
                <a:t>持有一个</a:t>
              </a:r>
              <a:r>
                <a:rPr lang="en" altLang="zh-CN" sz="1200" dirty="0" err="1">
                  <a:solidFill>
                    <a:srgbClr val="220911"/>
                  </a:solidFill>
                  <a:latin typeface="+mj-ea"/>
                </a:rPr>
                <a:t>LifecycleRegistry</a:t>
              </a:r>
              <a:r>
                <a:rPr lang="zh-CN" altLang="en" sz="1200" dirty="0">
                  <a:solidFill>
                    <a:srgbClr val="220911"/>
                  </a:solidFill>
                  <a:latin typeface="+mj-ea"/>
                </a:rPr>
                <a:t>对象</a:t>
              </a:r>
              <a:r>
                <a:rPr lang="zh-CN" altLang="en-US" sz="1200" dirty="0">
                  <a:solidFill>
                    <a:srgbClr val="220911"/>
                  </a:solidFill>
                  <a:latin typeface="+mj-ea"/>
                </a:rPr>
                <a:t>，它相当于联系</a:t>
              </a:r>
              <a:r>
                <a:rPr lang="en" altLang="zh-CN" sz="1200" dirty="0" err="1">
                  <a:solidFill>
                    <a:srgbClr val="220911"/>
                  </a:solidFill>
                  <a:latin typeface="+mj-ea"/>
                </a:rPr>
                <a:t>LifecycleOwner</a:t>
              </a:r>
              <a:r>
                <a:rPr lang="zh-CN" altLang="en" sz="1200" dirty="0">
                  <a:solidFill>
                    <a:srgbClr val="220911"/>
                  </a:solidFill>
                  <a:latin typeface="+mj-ea"/>
                </a:rPr>
                <a:t>和</a:t>
              </a:r>
              <a:r>
                <a:rPr lang="en" altLang="zh-CN" sz="1200" dirty="0" err="1">
                  <a:solidFill>
                    <a:srgbClr val="220911"/>
                  </a:solidFill>
                  <a:latin typeface="+mj-ea"/>
                </a:rPr>
                <a:t>LifecycleObserver</a:t>
              </a:r>
              <a:r>
                <a:rPr lang="zh-CN" altLang="en" sz="1200" dirty="0">
                  <a:solidFill>
                    <a:srgbClr val="220911"/>
                  </a:solidFill>
                  <a:latin typeface="+mj-ea"/>
                </a:rPr>
                <a:t>的</a:t>
              </a:r>
              <a:r>
                <a:rPr lang="zh-CN" altLang="en-US" sz="1200" dirty="0">
                  <a:solidFill>
                    <a:srgbClr val="220911"/>
                  </a:solidFill>
                  <a:latin typeface="+mj-ea"/>
                </a:rPr>
                <a:t>桥梁，当</a:t>
              </a:r>
              <a:r>
                <a:rPr lang="en-US" altLang="zh-CN" sz="1200" dirty="0">
                  <a:solidFill>
                    <a:srgbClr val="220911"/>
                  </a:solidFill>
                  <a:latin typeface="+mj-ea"/>
                </a:rPr>
                <a:t>Activity/</a:t>
              </a:r>
              <a:r>
                <a:rPr lang="en-US" altLang="zh-CN" sz="1200" dirty="0" err="1">
                  <a:solidFill>
                    <a:srgbClr val="220911"/>
                  </a:solidFill>
                  <a:latin typeface="+mj-ea"/>
                </a:rPr>
                <a:t>Fragmen</a:t>
              </a:r>
              <a:r>
                <a:rPr lang="zh-CN" altLang="en-US" sz="1200" dirty="0">
                  <a:solidFill>
                    <a:srgbClr val="220911"/>
                  </a:solidFill>
                  <a:latin typeface="+mj-ea"/>
                </a:rPr>
                <a:t>生命周期变化时，</a:t>
              </a:r>
              <a:r>
                <a:rPr lang="en" altLang="zh-CN" sz="1200" dirty="0">
                  <a:solidFill>
                    <a:srgbClr val="220911"/>
                  </a:solidFill>
                  <a:latin typeface="+mj-ea"/>
                </a:rPr>
                <a:t> </a:t>
              </a:r>
              <a:r>
                <a:rPr lang="en" altLang="zh-CN" sz="1200" dirty="0" err="1">
                  <a:solidFill>
                    <a:srgbClr val="220911"/>
                  </a:solidFill>
                  <a:latin typeface="+mj-ea"/>
                </a:rPr>
                <a:t>LifecycleRegistry</a:t>
              </a:r>
              <a:r>
                <a:rPr lang="zh-CN" altLang="en" sz="1200" dirty="0">
                  <a:solidFill>
                    <a:srgbClr val="220911"/>
                  </a:solidFill>
                  <a:latin typeface="+mj-ea"/>
                </a:rPr>
                <a:t>通过</a:t>
              </a:r>
              <a:r>
                <a:rPr lang="zh-CN" altLang="en-US" sz="1200" dirty="0">
                  <a:solidFill>
                    <a:srgbClr val="220911"/>
                  </a:solidFill>
                  <a:latin typeface="+mj-ea"/>
                </a:rPr>
                <a:t>反射通知到</a:t>
              </a:r>
              <a:r>
                <a:rPr lang="en" altLang="zh-CN" sz="1200" dirty="0" err="1">
                  <a:solidFill>
                    <a:srgbClr val="220911"/>
                  </a:solidFill>
                  <a:latin typeface="+mj-ea"/>
                </a:rPr>
                <a:t>LifecycleObserver</a:t>
              </a:r>
              <a:r>
                <a:rPr lang="zh-CN" altLang="en" sz="1200" dirty="0">
                  <a:solidFill>
                    <a:srgbClr val="220911"/>
                  </a:solidFill>
                  <a:latin typeface="+mj-ea"/>
                </a:rPr>
                <a:t>的</a:t>
              </a:r>
              <a:r>
                <a:rPr lang="zh-CN" altLang="en-US" sz="1200" dirty="0">
                  <a:solidFill>
                    <a:srgbClr val="220911"/>
                  </a:solidFill>
                  <a:latin typeface="+mj-ea"/>
                </a:rPr>
                <a:t>实现类，具体流程图如左图所示。</a:t>
              </a:r>
              <a:r>
                <a:rPr lang="en-US" altLang="zh-CN" sz="1200" dirty="0">
                  <a:solidFill>
                    <a:srgbClr val="220911"/>
                  </a:solidFill>
                  <a:latin typeface="+mj-ea"/>
                </a:rPr>
                <a:t>	</a:t>
              </a:r>
              <a:endParaRPr lang="zh-CN" altLang="en-US" sz="1200" dirty="0">
                <a:solidFill>
                  <a:srgbClr val="22091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7" name="文本框 6">
            <a:extLst>
              <a:ext uri="{FF2B5EF4-FFF2-40B4-BE49-F238E27FC236}">
                <a16:creationId xmlns:a16="http://schemas.microsoft.com/office/drawing/2014/main" id="{A287B956-84D6-0E42-A5AA-6DD6F76B5291}"/>
              </a:ext>
            </a:extLst>
          </p:cNvPr>
          <p:cNvSpPr txBox="1"/>
          <p:nvPr/>
        </p:nvSpPr>
        <p:spPr>
          <a:xfrm>
            <a:off x="6165928" y="4446270"/>
            <a:ext cx="56840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作用：抽取出和</a:t>
            </a:r>
            <a:r>
              <a:rPr kumimoji="1" lang="en-US" altLang="zh-CN" dirty="0"/>
              <a:t>Activity</a:t>
            </a:r>
            <a:r>
              <a:rPr kumimoji="1" lang="zh-CN" altLang="en-US" dirty="0"/>
              <a:t>生命周期同步的</a:t>
            </a:r>
            <a:r>
              <a:rPr kumimoji="1" lang="en-US" altLang="zh-CN" dirty="0"/>
              <a:t>Component</a:t>
            </a:r>
            <a:r>
              <a:rPr kumimoji="1" lang="zh-CN" altLang="en-US" dirty="0"/>
              <a:t>作为</a:t>
            </a:r>
            <a:endParaRPr kumimoji="1" lang="en-US" altLang="zh-CN" dirty="0"/>
          </a:p>
          <a:p>
            <a:r>
              <a:rPr kumimoji="1" lang="en-US" altLang="zh-CN" dirty="0"/>
              <a:t>View</a:t>
            </a:r>
            <a:r>
              <a:rPr kumimoji="1" lang="zh-CN" altLang="en-US" dirty="0"/>
              <a:t>层，简化</a:t>
            </a:r>
            <a:r>
              <a:rPr kumimoji="1" lang="en-US" altLang="zh-CN" dirty="0"/>
              <a:t>Activity</a:t>
            </a:r>
            <a:r>
              <a:rPr kumimoji="1" lang="zh-CN" altLang="en-US" dirty="0"/>
              <a:t>代码。</a:t>
            </a:r>
          </a:p>
        </p:txBody>
      </p:sp>
    </p:spTree>
    <p:extLst>
      <p:ext uri="{BB962C8B-B14F-4D97-AF65-F5344CB8AC3E}">
        <p14:creationId xmlns:p14="http://schemas.microsoft.com/office/powerpoint/2010/main" val="1854067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146515" y="171450"/>
            <a:ext cx="58989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</a:rPr>
              <a:t>利器二：</a:t>
            </a:r>
            <a:r>
              <a:rPr lang="en-US" altLang="zh-CN" sz="3200" dirty="0" err="1">
                <a:solidFill>
                  <a:schemeClr val="bg1"/>
                </a:solidFill>
              </a:rPr>
              <a:t>LiveData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FAB1B338-6B0A-0943-9E87-3CD5039F0302}"/>
              </a:ext>
            </a:extLst>
          </p:cNvPr>
          <p:cNvGrpSpPr/>
          <p:nvPr/>
        </p:nvGrpSpPr>
        <p:grpSpPr>
          <a:xfrm>
            <a:off x="100965" y="950122"/>
            <a:ext cx="11990070" cy="800219"/>
            <a:chOff x="100965" y="950122"/>
            <a:chExt cx="11990070" cy="800219"/>
          </a:xfrm>
        </p:grpSpPr>
        <p:sp>
          <p:nvSpPr>
            <p:cNvPr id="19" name="文本框 18"/>
            <p:cNvSpPr txBox="1"/>
            <p:nvPr/>
          </p:nvSpPr>
          <p:spPr>
            <a:xfrm>
              <a:off x="100965" y="1288676"/>
              <a:ext cx="119900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 err="1">
                  <a:solidFill>
                    <a:srgbClr val="220911"/>
                  </a:solidFill>
                  <a:latin typeface="+mj-ea"/>
                  <a:ea typeface="+mj-ea"/>
                </a:rPr>
                <a:t>LiveData</a:t>
              </a:r>
              <a:r>
                <a:rPr lang="en-US" altLang="zh-CN" sz="1200" dirty="0">
                  <a:solidFill>
                    <a:srgbClr val="220911"/>
                  </a:solidFill>
                  <a:latin typeface="+mj-ea"/>
                  <a:ea typeface="+mj-ea"/>
                </a:rPr>
                <a:t> </a:t>
              </a:r>
              <a:r>
                <a:rPr lang="zh-CN" altLang="en-US" sz="1200" dirty="0">
                  <a:solidFill>
                    <a:srgbClr val="220911"/>
                  </a:solidFill>
                  <a:latin typeface="+mj-ea"/>
                  <a:ea typeface="+mj-ea"/>
                </a:rPr>
                <a:t>是一种可观察的数据存储器类，并且具备感知生命周期变化的能力。这种感知能力可确保 </a:t>
              </a:r>
              <a:r>
                <a:rPr lang="en" altLang="zh-CN" sz="1200" dirty="0" err="1">
                  <a:solidFill>
                    <a:srgbClr val="220911"/>
                  </a:solidFill>
                  <a:latin typeface="+mj-ea"/>
                  <a:ea typeface="+mj-ea"/>
                </a:rPr>
                <a:t>LiveData</a:t>
              </a:r>
              <a:r>
                <a:rPr lang="en" altLang="zh-CN" sz="1200" dirty="0">
                  <a:solidFill>
                    <a:srgbClr val="220911"/>
                  </a:solidFill>
                  <a:latin typeface="+mj-ea"/>
                  <a:ea typeface="+mj-ea"/>
                </a:rPr>
                <a:t> </a:t>
              </a:r>
              <a:r>
                <a:rPr lang="zh-CN" altLang="en-US" sz="1200" dirty="0">
                  <a:solidFill>
                    <a:srgbClr val="220911"/>
                  </a:solidFill>
                  <a:latin typeface="+mj-ea"/>
                  <a:ea typeface="+mj-ea"/>
                </a:rPr>
                <a:t>仅更新处于活跃生命周期状态的应用组件观察者。它一般是在</a:t>
              </a:r>
              <a:r>
                <a:rPr lang="en-US" altLang="zh-CN" sz="1200" dirty="0" err="1">
                  <a:solidFill>
                    <a:srgbClr val="220911"/>
                  </a:solidFill>
                  <a:latin typeface="+mj-ea"/>
                  <a:ea typeface="+mj-ea"/>
                </a:rPr>
                <a:t>ViewModel</a:t>
              </a:r>
              <a:r>
                <a:rPr lang="zh-CN" altLang="en-US" sz="1200" dirty="0">
                  <a:solidFill>
                    <a:srgbClr val="220911"/>
                  </a:solidFill>
                  <a:latin typeface="+mj-ea"/>
                  <a:ea typeface="+mj-ea"/>
                </a:rPr>
                <a:t>中创建。</a:t>
              </a:r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630B3EC5-B67F-C045-B3ED-CD0EA8EBA2C1}"/>
                </a:ext>
              </a:extLst>
            </p:cNvPr>
            <p:cNvSpPr txBox="1"/>
            <p:nvPr/>
          </p:nvSpPr>
          <p:spPr>
            <a:xfrm>
              <a:off x="100965" y="950122"/>
              <a:ext cx="1199007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>
                  <a:solidFill>
                    <a:srgbClr val="220911"/>
                  </a:solidFill>
                  <a:latin typeface="+mj-lt"/>
                </a:rPr>
                <a:t>一、</a:t>
              </a:r>
              <a:r>
                <a:rPr lang="en-US" altLang="zh-CN" sz="1600" b="1" dirty="0" err="1">
                  <a:solidFill>
                    <a:srgbClr val="220911"/>
                  </a:solidFill>
                  <a:latin typeface="+mj-lt"/>
                </a:rPr>
                <a:t>LiveData</a:t>
              </a:r>
              <a:r>
                <a:rPr lang="zh-CN" altLang="en-US" sz="1600" b="1" dirty="0">
                  <a:solidFill>
                    <a:srgbClr val="220911"/>
                  </a:solidFill>
                  <a:latin typeface="+mj-lt"/>
                </a:rPr>
                <a:t>简介</a:t>
              </a:r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FA4EFBF1-0E04-9F47-B0B3-C3C6BA13F03B}"/>
              </a:ext>
            </a:extLst>
          </p:cNvPr>
          <p:cNvGrpSpPr/>
          <p:nvPr/>
        </p:nvGrpSpPr>
        <p:grpSpPr>
          <a:xfrm>
            <a:off x="100964" y="1770639"/>
            <a:ext cx="11990070" cy="727454"/>
            <a:chOff x="100964" y="1770639"/>
            <a:chExt cx="11990070" cy="727454"/>
          </a:xfrm>
        </p:grpSpPr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ED5658B6-A91E-E54E-BEB7-28E958CEA7A7}"/>
                </a:ext>
              </a:extLst>
            </p:cNvPr>
            <p:cNvSpPr txBox="1"/>
            <p:nvPr/>
          </p:nvSpPr>
          <p:spPr>
            <a:xfrm>
              <a:off x="100964" y="1770639"/>
              <a:ext cx="1199007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>
                  <a:solidFill>
                    <a:srgbClr val="220911"/>
                  </a:solidFill>
                  <a:latin typeface="+mj-lt"/>
                </a:rPr>
                <a:t>二、原理</a:t>
              </a:r>
            </a:p>
          </p:txBody>
        </p: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3AA5D85E-ED96-D94B-ABE8-F992A575F4CB}"/>
                </a:ext>
              </a:extLst>
            </p:cNvPr>
            <p:cNvSpPr txBox="1"/>
            <p:nvPr/>
          </p:nvSpPr>
          <p:spPr>
            <a:xfrm>
              <a:off x="100964" y="2036428"/>
              <a:ext cx="119900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 err="1">
                  <a:solidFill>
                    <a:srgbClr val="220911"/>
                  </a:solidFill>
                  <a:latin typeface="+mj-ea"/>
                  <a:ea typeface="+mj-ea"/>
                </a:rPr>
                <a:t>LiveData</a:t>
              </a:r>
              <a:r>
                <a:rPr lang="zh-CN" altLang="en-US" sz="1200" dirty="0">
                  <a:solidFill>
                    <a:srgbClr val="220911"/>
                  </a:solidFill>
                  <a:latin typeface="+mj-ea"/>
                  <a:ea typeface="+mj-ea"/>
                </a:rPr>
                <a:t>也是基于观察者模式实现的，当</a:t>
              </a:r>
              <a:r>
                <a:rPr lang="en-US" altLang="zh-CN" sz="1200" dirty="0" err="1">
                  <a:solidFill>
                    <a:srgbClr val="220911"/>
                  </a:solidFill>
                  <a:latin typeface="+mj-ea"/>
                  <a:ea typeface="+mj-ea"/>
                </a:rPr>
                <a:t>LiveData</a:t>
              </a:r>
              <a:r>
                <a:rPr lang="zh-CN" altLang="en-US" sz="1200" dirty="0">
                  <a:solidFill>
                    <a:srgbClr val="220911"/>
                  </a:solidFill>
                  <a:latin typeface="+mj-ea"/>
                  <a:ea typeface="+mj-ea"/>
                </a:rPr>
                <a:t>被监听时，要求传入</a:t>
              </a:r>
              <a:r>
                <a:rPr lang="en-US" altLang="zh-CN" sz="1200" dirty="0" err="1">
                  <a:solidFill>
                    <a:srgbClr val="220911"/>
                  </a:solidFill>
                  <a:latin typeface="+mj-ea"/>
                  <a:ea typeface="+mj-ea"/>
                </a:rPr>
                <a:t>LifeCycleOwner</a:t>
              </a:r>
              <a:r>
                <a:rPr lang="zh-CN" altLang="en-US" sz="1200" dirty="0">
                  <a:solidFill>
                    <a:srgbClr val="220911"/>
                  </a:solidFill>
                  <a:latin typeface="+mj-ea"/>
                  <a:ea typeface="+mj-ea"/>
                </a:rPr>
                <a:t>，一般是对应的</a:t>
              </a:r>
              <a:r>
                <a:rPr lang="en-US" altLang="zh-CN" sz="1200" dirty="0">
                  <a:solidFill>
                    <a:srgbClr val="220911"/>
                  </a:solidFill>
                  <a:latin typeface="+mj-ea"/>
                  <a:ea typeface="+mj-ea"/>
                </a:rPr>
                <a:t>Activity</a:t>
              </a:r>
              <a:r>
                <a:rPr lang="zh-CN" altLang="en-US" sz="1200" dirty="0">
                  <a:solidFill>
                    <a:srgbClr val="220911"/>
                  </a:solidFill>
                  <a:latin typeface="+mj-ea"/>
                  <a:ea typeface="+mj-ea"/>
                </a:rPr>
                <a:t>或者</a:t>
              </a:r>
              <a:r>
                <a:rPr lang="en-US" altLang="zh-CN" sz="1200" dirty="0">
                  <a:solidFill>
                    <a:srgbClr val="220911"/>
                  </a:solidFill>
                  <a:latin typeface="+mj-ea"/>
                  <a:ea typeface="+mj-ea"/>
                </a:rPr>
                <a:t>Fragment</a:t>
              </a:r>
              <a:r>
                <a:rPr lang="zh-CN" altLang="en-US" sz="1200" dirty="0">
                  <a:solidFill>
                    <a:srgbClr val="220911"/>
                  </a:solidFill>
                  <a:latin typeface="+mj-ea"/>
                  <a:ea typeface="+mj-ea"/>
                </a:rPr>
                <a:t>，当</a:t>
              </a:r>
              <a:r>
                <a:rPr lang="en-US" altLang="zh-CN" sz="1200" dirty="0" err="1">
                  <a:solidFill>
                    <a:srgbClr val="220911"/>
                  </a:solidFill>
                  <a:latin typeface="+mj-ea"/>
                  <a:ea typeface="+mj-ea"/>
                </a:rPr>
                <a:t>LiveData</a:t>
              </a:r>
              <a:r>
                <a:rPr lang="zh-CN" altLang="en-US" sz="1200" dirty="0">
                  <a:solidFill>
                    <a:srgbClr val="220911"/>
                  </a:solidFill>
                  <a:latin typeface="+mj-ea"/>
                  <a:ea typeface="+mj-ea"/>
                </a:rPr>
                <a:t>数据变化时，就会判</a:t>
              </a:r>
              <a:r>
                <a:rPr lang="en-US" altLang="zh-CN" sz="1200" dirty="0" err="1">
                  <a:solidFill>
                    <a:srgbClr val="220911"/>
                  </a:solidFill>
                  <a:latin typeface="+mj-ea"/>
                  <a:ea typeface="+mj-ea"/>
                </a:rPr>
                <a:t>LifeCycleOwner</a:t>
              </a:r>
              <a:r>
                <a:rPr lang="zh-CN" altLang="en-US" sz="1200" dirty="0">
                  <a:solidFill>
                    <a:srgbClr val="220911"/>
                  </a:solidFill>
                  <a:latin typeface="+mj-ea"/>
                  <a:ea typeface="+mj-ea"/>
                </a:rPr>
                <a:t>是否销毁，如果没有销毁就会通知观察者数据已经发生改变。</a:t>
              </a:r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ABB8868A-B497-2C4A-A5E0-01C2EB9EF0C8}"/>
              </a:ext>
            </a:extLst>
          </p:cNvPr>
          <p:cNvGrpSpPr/>
          <p:nvPr/>
        </p:nvGrpSpPr>
        <p:grpSpPr>
          <a:xfrm>
            <a:off x="100964" y="2600844"/>
            <a:ext cx="11990071" cy="2229912"/>
            <a:chOff x="100964" y="2600844"/>
            <a:chExt cx="11990071" cy="2229912"/>
          </a:xfrm>
        </p:grpSpPr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3C6B826D-31C1-4645-AEEA-977339E3C352}"/>
                </a:ext>
              </a:extLst>
            </p:cNvPr>
            <p:cNvSpPr txBox="1"/>
            <p:nvPr/>
          </p:nvSpPr>
          <p:spPr>
            <a:xfrm>
              <a:off x="100965" y="2600844"/>
              <a:ext cx="1199007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>
                  <a:solidFill>
                    <a:srgbClr val="220911"/>
                  </a:solidFill>
                  <a:latin typeface="+mj-lt"/>
                </a:rPr>
                <a:t>三、作用</a:t>
              </a: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1B4E42AF-3694-D746-B128-4E45CAFDF9BF}"/>
                </a:ext>
              </a:extLst>
            </p:cNvPr>
            <p:cNvSpPr txBox="1"/>
            <p:nvPr/>
          </p:nvSpPr>
          <p:spPr>
            <a:xfrm>
              <a:off x="100964" y="2948581"/>
              <a:ext cx="1199007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 err="1">
                  <a:solidFill>
                    <a:srgbClr val="220911"/>
                  </a:solidFill>
                  <a:latin typeface="+mj-ea"/>
                  <a:ea typeface="+mj-ea"/>
                </a:rPr>
                <a:t>LiveData</a:t>
              </a:r>
              <a:r>
                <a:rPr lang="zh-CN" altLang="en-US" sz="1200" dirty="0">
                  <a:solidFill>
                    <a:srgbClr val="220911"/>
                  </a:solidFill>
                  <a:latin typeface="+mj-ea"/>
                  <a:ea typeface="+mj-ea"/>
                </a:rPr>
                <a:t>可以说是</a:t>
              </a:r>
              <a:r>
                <a:rPr lang="en-US" altLang="zh-CN" sz="1200" dirty="0">
                  <a:solidFill>
                    <a:srgbClr val="220911"/>
                  </a:solidFill>
                  <a:latin typeface="+mj-ea"/>
                  <a:ea typeface="+mj-ea"/>
                </a:rPr>
                <a:t>MVVM</a:t>
              </a:r>
              <a:r>
                <a:rPr lang="zh-CN" altLang="en-US" sz="1200" dirty="0">
                  <a:solidFill>
                    <a:srgbClr val="220911"/>
                  </a:solidFill>
                  <a:latin typeface="+mj-ea"/>
                  <a:ea typeface="+mj-ea"/>
                </a:rPr>
                <a:t>数据驱动思想的重要一环，我们都知道</a:t>
              </a:r>
              <a:r>
                <a:rPr lang="en-US" altLang="zh-CN" sz="1200" dirty="0">
                  <a:solidFill>
                    <a:srgbClr val="220911"/>
                  </a:solidFill>
                  <a:latin typeface="+mj-ea"/>
                  <a:ea typeface="+mj-ea"/>
                </a:rPr>
                <a:t>View</a:t>
              </a:r>
              <a:r>
                <a:rPr lang="zh-CN" altLang="en-US" sz="1200" dirty="0">
                  <a:solidFill>
                    <a:srgbClr val="220911"/>
                  </a:solidFill>
                  <a:latin typeface="+mj-ea"/>
                  <a:ea typeface="+mj-ea"/>
                </a:rPr>
                <a:t>层是单向引用</a:t>
              </a:r>
              <a:r>
                <a:rPr lang="en-US" altLang="zh-CN" sz="1200" dirty="0" err="1">
                  <a:solidFill>
                    <a:srgbClr val="220911"/>
                  </a:solidFill>
                  <a:latin typeface="+mj-ea"/>
                  <a:ea typeface="+mj-ea"/>
                </a:rPr>
                <a:t>ViewModel</a:t>
              </a:r>
              <a:r>
                <a:rPr lang="zh-CN" altLang="en-US" sz="1200" dirty="0">
                  <a:solidFill>
                    <a:srgbClr val="220911"/>
                  </a:solidFill>
                  <a:latin typeface="+mj-ea"/>
                  <a:ea typeface="+mj-ea"/>
                </a:rPr>
                <a:t>的，所以当</a:t>
              </a:r>
              <a:r>
                <a:rPr lang="en-US" altLang="zh-CN" sz="1200" dirty="0" err="1">
                  <a:solidFill>
                    <a:srgbClr val="220911"/>
                  </a:solidFill>
                  <a:latin typeface="+mj-ea"/>
                  <a:ea typeface="+mj-ea"/>
                </a:rPr>
                <a:t>ViewModel</a:t>
              </a:r>
              <a:r>
                <a:rPr lang="zh-CN" altLang="en-US" sz="1200" dirty="0">
                  <a:solidFill>
                    <a:srgbClr val="220911"/>
                  </a:solidFill>
                  <a:latin typeface="+mj-ea"/>
                  <a:ea typeface="+mj-ea"/>
                </a:rPr>
                <a:t>需要触发更新</a:t>
              </a:r>
              <a:r>
                <a:rPr lang="en-US" altLang="zh-CN" sz="1200" dirty="0">
                  <a:solidFill>
                    <a:srgbClr val="220911"/>
                  </a:solidFill>
                  <a:latin typeface="+mj-ea"/>
                  <a:ea typeface="+mj-ea"/>
                </a:rPr>
                <a:t>UI</a:t>
              </a:r>
              <a:r>
                <a:rPr lang="zh-CN" altLang="en-US" sz="1200" dirty="0">
                  <a:solidFill>
                    <a:srgbClr val="220911"/>
                  </a:solidFill>
                  <a:latin typeface="+mj-ea"/>
                  <a:ea typeface="+mj-ea"/>
                </a:rPr>
                <a:t>时，除了</a:t>
              </a:r>
              <a:r>
                <a:rPr lang="en-US" altLang="zh-CN" sz="1200" dirty="0" err="1">
                  <a:solidFill>
                    <a:srgbClr val="220911"/>
                  </a:solidFill>
                  <a:latin typeface="+mj-ea"/>
                  <a:ea typeface="+mj-ea"/>
                </a:rPr>
                <a:t>DataBinding</a:t>
              </a:r>
              <a:r>
                <a:rPr lang="zh-CN" altLang="en-US" sz="1200" dirty="0">
                  <a:solidFill>
                    <a:srgbClr val="220911"/>
                  </a:solidFill>
                  <a:latin typeface="+mj-ea"/>
                  <a:ea typeface="+mj-ea"/>
                </a:rPr>
                <a:t>，目前来说就只有</a:t>
              </a:r>
              <a:r>
                <a:rPr lang="en-US" altLang="zh-CN" sz="1200" dirty="0" err="1">
                  <a:solidFill>
                    <a:srgbClr val="220911"/>
                  </a:solidFill>
                  <a:latin typeface="+mj-ea"/>
                  <a:ea typeface="+mj-ea"/>
                </a:rPr>
                <a:t>LiveData</a:t>
              </a:r>
              <a:r>
                <a:rPr lang="zh-CN" altLang="en-US" sz="1200" dirty="0">
                  <a:solidFill>
                    <a:srgbClr val="220911"/>
                  </a:solidFill>
                  <a:latin typeface="+mj-ea"/>
                  <a:ea typeface="+mj-ea"/>
                </a:rPr>
                <a:t>是比较适合的了，</a:t>
              </a:r>
              <a:r>
                <a:rPr lang="en-US" altLang="zh-CN" sz="1200" dirty="0">
                  <a:solidFill>
                    <a:srgbClr val="220911"/>
                  </a:solidFill>
                  <a:latin typeface="+mj-ea"/>
                  <a:ea typeface="+mj-ea"/>
                </a:rPr>
                <a:t>View</a:t>
              </a:r>
              <a:r>
                <a:rPr lang="zh-CN" altLang="en-US" sz="1200" dirty="0">
                  <a:solidFill>
                    <a:srgbClr val="220911"/>
                  </a:solidFill>
                  <a:latin typeface="+mj-ea"/>
                  <a:ea typeface="+mj-ea"/>
                </a:rPr>
                <a:t>层只要通过监听</a:t>
              </a:r>
              <a:r>
                <a:rPr lang="en-US" altLang="zh-CN" sz="1200" dirty="0" err="1">
                  <a:solidFill>
                    <a:srgbClr val="220911"/>
                  </a:solidFill>
                  <a:latin typeface="+mj-ea"/>
                  <a:ea typeface="+mj-ea"/>
                </a:rPr>
                <a:t>ViewModel</a:t>
              </a:r>
              <a:r>
                <a:rPr lang="zh-CN" altLang="en-US" sz="1200" dirty="0">
                  <a:solidFill>
                    <a:srgbClr val="220911"/>
                  </a:solidFill>
                  <a:latin typeface="+mj-ea"/>
                  <a:ea typeface="+mj-ea"/>
                </a:rPr>
                <a:t>的唯一可靠数据源</a:t>
              </a:r>
              <a:r>
                <a:rPr lang="en-US" altLang="zh-CN" sz="1200" dirty="0" err="1">
                  <a:solidFill>
                    <a:srgbClr val="220911"/>
                  </a:solidFill>
                  <a:latin typeface="+mj-ea"/>
                  <a:ea typeface="+mj-ea"/>
                </a:rPr>
                <a:t>LiveData</a:t>
              </a:r>
              <a:r>
                <a:rPr lang="zh-CN" altLang="en-US" sz="1200" dirty="0">
                  <a:solidFill>
                    <a:srgbClr val="220911"/>
                  </a:solidFill>
                  <a:latin typeface="+mj-ea"/>
                  <a:ea typeface="+mj-ea"/>
                </a:rPr>
                <a:t>，只要</a:t>
              </a:r>
              <a:r>
                <a:rPr lang="en-US" altLang="zh-CN" sz="1200" dirty="0" err="1">
                  <a:solidFill>
                    <a:srgbClr val="220911"/>
                  </a:solidFill>
                  <a:latin typeface="+mj-ea"/>
                  <a:ea typeface="+mj-ea"/>
                </a:rPr>
                <a:t>LiveData</a:t>
              </a:r>
              <a:r>
                <a:rPr lang="zh-CN" altLang="en-US" sz="1200" dirty="0">
                  <a:solidFill>
                    <a:srgbClr val="220911"/>
                  </a:solidFill>
                  <a:latin typeface="+mj-ea"/>
                  <a:ea typeface="+mj-ea"/>
                </a:rPr>
                <a:t>数据改变，就可以出发</a:t>
              </a:r>
              <a:r>
                <a:rPr lang="en-US" altLang="zh-CN" sz="1200" dirty="0">
                  <a:solidFill>
                    <a:srgbClr val="220911"/>
                  </a:solidFill>
                  <a:latin typeface="+mj-ea"/>
                  <a:ea typeface="+mj-ea"/>
                </a:rPr>
                <a:t>View</a:t>
              </a:r>
              <a:r>
                <a:rPr lang="zh-CN" altLang="en-US" sz="1200" dirty="0">
                  <a:solidFill>
                    <a:srgbClr val="220911"/>
                  </a:solidFill>
                  <a:latin typeface="+mj-ea"/>
                  <a:ea typeface="+mj-ea"/>
                </a:rPr>
                <a:t>层自动改变</a:t>
              </a:r>
              <a:r>
                <a:rPr lang="en-US" altLang="zh-CN" sz="1200" dirty="0">
                  <a:solidFill>
                    <a:srgbClr val="220911"/>
                  </a:solidFill>
                  <a:latin typeface="+mj-ea"/>
                  <a:ea typeface="+mj-ea"/>
                </a:rPr>
                <a:t>UI</a:t>
              </a:r>
              <a:r>
                <a:rPr lang="zh-CN" altLang="en-US" sz="1200" dirty="0">
                  <a:solidFill>
                    <a:srgbClr val="220911"/>
                  </a:solidFill>
                  <a:latin typeface="+mj-ea"/>
                  <a:ea typeface="+mj-ea"/>
                </a:rPr>
                <a:t>。</a:t>
              </a:r>
              <a:endParaRPr lang="en-US" altLang="zh-CN" sz="1200" dirty="0">
                <a:solidFill>
                  <a:srgbClr val="220911"/>
                </a:solidFill>
                <a:latin typeface="+mj-ea"/>
                <a:ea typeface="+mj-ea"/>
              </a:endParaRPr>
            </a:p>
            <a:p>
              <a:endParaRPr lang="en-US" altLang="zh-CN" sz="1200" dirty="0">
                <a:solidFill>
                  <a:srgbClr val="220911"/>
                </a:solidFill>
                <a:latin typeface="+mj-ea"/>
                <a:ea typeface="+mj-ea"/>
              </a:endParaRPr>
            </a:p>
            <a:p>
              <a:r>
                <a:rPr lang="zh-CN" altLang="en-US" sz="1200" dirty="0">
                  <a:solidFill>
                    <a:srgbClr val="220911"/>
                  </a:solidFill>
                  <a:latin typeface="+mj-ea"/>
                  <a:ea typeface="+mj-ea"/>
                </a:rPr>
                <a:t>从设计上来讲，它为实现</a:t>
              </a:r>
              <a:r>
                <a:rPr lang="en-US" altLang="zh-CN" sz="1200" dirty="0" err="1">
                  <a:solidFill>
                    <a:srgbClr val="220911"/>
                  </a:solidFill>
                  <a:latin typeface="+mj-ea"/>
                  <a:ea typeface="+mj-ea"/>
                </a:rPr>
                <a:t>ViewModel</a:t>
              </a:r>
              <a:r>
                <a:rPr lang="zh-CN" altLang="en-US" sz="1200" dirty="0">
                  <a:solidFill>
                    <a:srgbClr val="220911"/>
                  </a:solidFill>
                  <a:latin typeface="+mj-ea"/>
                  <a:ea typeface="+mj-ea"/>
                </a:rPr>
                <a:t>解耦扮演着非常重要的一个角色。</a:t>
              </a:r>
            </a:p>
          </p:txBody>
        </p:sp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A3929FA0-882F-5545-8852-4CDFD30F2F8A}"/>
                </a:ext>
              </a:extLst>
            </p:cNvPr>
            <p:cNvGrpSpPr/>
            <p:nvPr/>
          </p:nvGrpSpPr>
          <p:grpSpPr>
            <a:xfrm>
              <a:off x="205741" y="3853763"/>
              <a:ext cx="4103370" cy="976993"/>
              <a:chOff x="205741" y="3853763"/>
              <a:chExt cx="4103370" cy="976993"/>
            </a:xfrm>
          </p:grpSpPr>
          <p:grpSp>
            <p:nvGrpSpPr>
              <p:cNvPr id="8" name="组合 7">
                <a:extLst>
                  <a:ext uri="{FF2B5EF4-FFF2-40B4-BE49-F238E27FC236}">
                    <a16:creationId xmlns:a16="http://schemas.microsoft.com/office/drawing/2014/main" id="{2DBC78C8-F312-CE4D-8DF1-D58B59CEDABD}"/>
                  </a:ext>
                </a:extLst>
              </p:cNvPr>
              <p:cNvGrpSpPr/>
              <p:nvPr/>
            </p:nvGrpSpPr>
            <p:grpSpPr>
              <a:xfrm>
                <a:off x="205741" y="3853763"/>
                <a:ext cx="4103370" cy="976993"/>
                <a:chOff x="205741" y="3853763"/>
                <a:chExt cx="4103370" cy="976993"/>
              </a:xfrm>
            </p:grpSpPr>
            <p:pic>
              <p:nvPicPr>
                <p:cNvPr id="15" name="图片 14">
                  <a:extLst>
                    <a:ext uri="{FF2B5EF4-FFF2-40B4-BE49-F238E27FC236}">
                      <a16:creationId xmlns:a16="http://schemas.microsoft.com/office/drawing/2014/main" id="{E6E26459-8C47-0540-AD38-5E094FDE2C2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205741" y="3853763"/>
                  <a:ext cx="4103370" cy="976993"/>
                </a:xfrm>
                <a:prstGeom prst="rect">
                  <a:avLst/>
                </a:prstGeom>
              </p:spPr>
            </p:pic>
            <p:sp>
              <p:nvSpPr>
                <p:cNvPr id="3" name="文本框 2">
                  <a:extLst>
                    <a:ext uri="{FF2B5EF4-FFF2-40B4-BE49-F238E27FC236}">
                      <a16:creationId xmlns:a16="http://schemas.microsoft.com/office/drawing/2014/main" id="{63510FB7-D105-E94A-9124-1677C073DD71}"/>
                    </a:ext>
                  </a:extLst>
                </p:cNvPr>
                <p:cNvSpPr txBox="1"/>
                <p:nvPr/>
              </p:nvSpPr>
              <p:spPr>
                <a:xfrm>
                  <a:off x="1177290" y="4450042"/>
                  <a:ext cx="723275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zh-CN" sz="1200" dirty="0">
                      <a:latin typeface="+mj-ea"/>
                      <a:ea typeface="+mj-ea"/>
                    </a:rPr>
                    <a:t>observe</a:t>
                  </a:r>
                  <a:endParaRPr kumimoji="1" lang="zh-CN" altLang="en-US" sz="1200" dirty="0">
                    <a:latin typeface="+mj-ea"/>
                    <a:ea typeface="+mj-ea"/>
                  </a:endParaRPr>
                </a:p>
              </p:txBody>
            </p:sp>
          </p:grpSp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4">
                <p14:nvContentPartPr>
                  <p14:cNvPr id="10" name="墨迹 9">
                    <a:extLst>
                      <a:ext uri="{FF2B5EF4-FFF2-40B4-BE49-F238E27FC236}">
                        <a16:creationId xmlns:a16="http://schemas.microsoft.com/office/drawing/2014/main" id="{88A4038E-0AC5-C348-BF14-F2CB2C57B277}"/>
                      </a:ext>
                    </a:extLst>
                  </p14:cNvPr>
                  <p14:cNvContentPartPr/>
                  <p14:nvPr/>
                </p14:nvContentPartPr>
                <p14:xfrm>
                  <a:off x="1057230" y="4406040"/>
                  <a:ext cx="990000" cy="394560"/>
                </p14:xfrm>
              </p:contentPart>
            </mc:Choice>
            <mc:Fallback xmlns="">
              <p:pic>
                <p:nvPicPr>
                  <p:cNvPr id="10" name="墨迹 9">
                    <a:extLst>
                      <a:ext uri="{FF2B5EF4-FFF2-40B4-BE49-F238E27FC236}">
                        <a16:creationId xmlns:a16="http://schemas.microsoft.com/office/drawing/2014/main" id="{88A4038E-0AC5-C348-BF14-F2CB2C57B277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1048230" y="4397400"/>
                    <a:ext cx="1007640" cy="4122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0C87A357-57F9-D64F-A4A5-A935ACF3F5FC}"/>
              </a:ext>
            </a:extLst>
          </p:cNvPr>
          <p:cNvGrpSpPr/>
          <p:nvPr/>
        </p:nvGrpSpPr>
        <p:grpSpPr>
          <a:xfrm>
            <a:off x="100964" y="5000032"/>
            <a:ext cx="11990070" cy="1213998"/>
            <a:chOff x="100964" y="5000032"/>
            <a:chExt cx="11990070" cy="1213998"/>
          </a:xfrm>
        </p:grpSpPr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CC0DE201-34D8-6D45-88C3-31F882F7E8EA}"/>
                </a:ext>
              </a:extLst>
            </p:cNvPr>
            <p:cNvSpPr txBox="1"/>
            <p:nvPr/>
          </p:nvSpPr>
          <p:spPr>
            <a:xfrm>
              <a:off x="100964" y="5000032"/>
              <a:ext cx="1199007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>
                  <a:solidFill>
                    <a:srgbClr val="220911"/>
                  </a:solidFill>
                  <a:latin typeface="+mj-lt"/>
                </a:rPr>
                <a:t>四、优势</a:t>
              </a:r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4CDA1810-7705-0946-8FD0-CE2A1BF3A7AE}"/>
                </a:ext>
              </a:extLst>
            </p:cNvPr>
            <p:cNvSpPr txBox="1"/>
            <p:nvPr/>
          </p:nvSpPr>
          <p:spPr>
            <a:xfrm>
              <a:off x="100964" y="5383033"/>
              <a:ext cx="1199007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solidFill>
                    <a:srgbClr val="220911"/>
                  </a:solidFill>
                  <a:latin typeface="+mj-ea"/>
                  <a:ea typeface="+mj-ea"/>
                </a:rPr>
                <a:t>1</a:t>
              </a:r>
              <a:r>
                <a:rPr lang="zh-CN" altLang="en-US" sz="1200" dirty="0">
                  <a:solidFill>
                    <a:srgbClr val="220911"/>
                  </a:solidFill>
                  <a:latin typeface="+mj-ea"/>
                  <a:ea typeface="+mj-ea"/>
                </a:rPr>
                <a:t>、</a:t>
              </a:r>
              <a:r>
                <a:rPr lang="en-US" altLang="zh-CN" sz="1200" dirty="0" err="1">
                  <a:solidFill>
                    <a:srgbClr val="220911"/>
                  </a:solidFill>
                  <a:latin typeface="+mj-ea"/>
                  <a:ea typeface="+mj-ea"/>
                </a:rPr>
                <a:t>LiveData</a:t>
              </a:r>
              <a:r>
                <a:rPr lang="zh-CN" altLang="en-US" sz="1200" dirty="0">
                  <a:solidFill>
                    <a:srgbClr val="220911"/>
                  </a:solidFill>
                  <a:latin typeface="+mj-ea"/>
                  <a:ea typeface="+mj-ea"/>
                </a:rPr>
                <a:t>具备生命周期感知能力，可以避免在</a:t>
              </a:r>
              <a:r>
                <a:rPr lang="en-US" altLang="zh-CN" sz="1200" dirty="0">
                  <a:solidFill>
                    <a:srgbClr val="220911"/>
                  </a:solidFill>
                  <a:latin typeface="+mj-ea"/>
                  <a:ea typeface="+mj-ea"/>
                </a:rPr>
                <a:t>Activity/Fragment</a:t>
              </a:r>
              <a:r>
                <a:rPr lang="zh-CN" altLang="en-US" sz="1200" dirty="0">
                  <a:solidFill>
                    <a:srgbClr val="220911"/>
                  </a:solidFill>
                  <a:latin typeface="+mj-ea"/>
                  <a:ea typeface="+mj-ea"/>
                </a:rPr>
                <a:t>被销毁时通知到</a:t>
              </a:r>
              <a:r>
                <a:rPr lang="en-US" altLang="zh-CN" sz="1200" dirty="0">
                  <a:solidFill>
                    <a:srgbClr val="220911"/>
                  </a:solidFill>
                  <a:latin typeface="+mj-ea"/>
                  <a:ea typeface="+mj-ea"/>
                </a:rPr>
                <a:t>Observe</a:t>
              </a:r>
              <a:r>
                <a:rPr lang="zh-CN" altLang="en-US" sz="1200" dirty="0">
                  <a:solidFill>
                    <a:srgbClr val="220911"/>
                  </a:solidFill>
                  <a:latin typeface="+mj-ea"/>
                  <a:ea typeface="+mj-ea"/>
                </a:rPr>
                <a:t>对象。</a:t>
              </a:r>
              <a:endParaRPr lang="en-US" altLang="zh-CN" sz="1200" dirty="0">
                <a:solidFill>
                  <a:srgbClr val="220911"/>
                </a:solidFill>
                <a:latin typeface="+mj-ea"/>
                <a:ea typeface="+mj-ea"/>
              </a:endParaRPr>
            </a:p>
            <a:p>
              <a:r>
                <a:rPr lang="en-US" altLang="zh-CN" sz="1200" dirty="0">
                  <a:solidFill>
                    <a:srgbClr val="220911"/>
                  </a:solidFill>
                  <a:latin typeface="+mj-ea"/>
                  <a:ea typeface="+mj-ea"/>
                </a:rPr>
                <a:t>2</a:t>
              </a:r>
              <a:r>
                <a:rPr lang="zh-CN" altLang="en-US" sz="1200" dirty="0">
                  <a:solidFill>
                    <a:srgbClr val="220911"/>
                  </a:solidFill>
                  <a:latin typeface="+mj-ea"/>
                  <a:ea typeface="+mj-ea"/>
                </a:rPr>
                <a:t>、不会发生内存泄漏。观察者会绑定到</a:t>
              </a:r>
              <a:r>
                <a:rPr lang="en-US" altLang="zh-CN" sz="1200" dirty="0">
                  <a:solidFill>
                    <a:srgbClr val="220911"/>
                  </a:solidFill>
                  <a:latin typeface="+mj-ea"/>
                  <a:ea typeface="+mj-ea"/>
                </a:rPr>
                <a:t>Lifecycle</a:t>
              </a:r>
              <a:r>
                <a:rPr lang="zh-CN" altLang="en-US" sz="1200" dirty="0">
                  <a:solidFill>
                    <a:srgbClr val="220911"/>
                  </a:solidFill>
                  <a:latin typeface="+mj-ea"/>
                  <a:ea typeface="+mj-ea"/>
                </a:rPr>
                <a:t>对象，并在其关联的生命周期销毁时进行自我清理。</a:t>
              </a:r>
              <a:endParaRPr lang="en-US" altLang="zh-CN" sz="1200" dirty="0">
                <a:solidFill>
                  <a:srgbClr val="220911"/>
                </a:solidFill>
                <a:latin typeface="+mj-ea"/>
                <a:ea typeface="+mj-ea"/>
              </a:endParaRPr>
            </a:p>
            <a:p>
              <a:r>
                <a:rPr lang="en-US" altLang="zh-CN" sz="1200" dirty="0">
                  <a:solidFill>
                    <a:srgbClr val="220911"/>
                  </a:solidFill>
                  <a:latin typeface="+mj-ea"/>
                  <a:ea typeface="+mj-ea"/>
                </a:rPr>
                <a:t>3</a:t>
              </a:r>
              <a:r>
                <a:rPr lang="zh-CN" altLang="en-US" sz="1200" dirty="0">
                  <a:solidFill>
                    <a:srgbClr val="220911"/>
                  </a:solidFill>
                  <a:latin typeface="+mj-ea"/>
                  <a:ea typeface="+mj-ea"/>
                </a:rPr>
                <a:t>、共享数据。利用</a:t>
              </a:r>
              <a:r>
                <a:rPr lang="en-US" altLang="zh-CN" sz="1200" dirty="0" err="1">
                  <a:solidFill>
                    <a:srgbClr val="220911"/>
                  </a:solidFill>
                  <a:latin typeface="+mj-ea"/>
                  <a:ea typeface="+mj-ea"/>
                </a:rPr>
                <a:t>LiveData</a:t>
              </a:r>
              <a:r>
                <a:rPr lang="zh-CN" altLang="en-US" sz="1200" dirty="0">
                  <a:solidFill>
                    <a:srgbClr val="220911"/>
                  </a:solidFill>
                  <a:latin typeface="+mj-ea"/>
                  <a:ea typeface="+mj-ea"/>
                </a:rPr>
                <a:t>还可以实现共享操作事件管理，从而实现组件之间的通信。</a:t>
              </a:r>
              <a:endParaRPr lang="en-US" altLang="zh-CN" sz="1200" dirty="0">
                <a:solidFill>
                  <a:srgbClr val="220911"/>
                </a:solidFill>
                <a:latin typeface="+mj-ea"/>
                <a:ea typeface="+mj-ea"/>
              </a:endParaRPr>
            </a:p>
            <a:p>
              <a:r>
                <a:rPr lang="en-US" altLang="zh-CN" sz="1200" dirty="0">
                  <a:solidFill>
                    <a:srgbClr val="220911"/>
                  </a:solidFill>
                  <a:latin typeface="+mj-ea"/>
                  <a:ea typeface="+mj-ea"/>
                </a:rPr>
                <a:t>4</a:t>
              </a:r>
              <a:r>
                <a:rPr lang="zh-CN" altLang="en-US" sz="1200" dirty="0">
                  <a:solidFill>
                    <a:srgbClr val="220911"/>
                  </a:solidFill>
                  <a:latin typeface="+mj-ea"/>
                  <a:ea typeface="+mj-ea"/>
                </a:rPr>
                <a:t>、数据始终保持最新状态。</a:t>
              </a:r>
            </a:p>
          </p:txBody>
        </p:sp>
      </p:grpSp>
      <p:pic>
        <p:nvPicPr>
          <p:cNvPr id="25" name="图片 24">
            <a:extLst>
              <a:ext uri="{FF2B5EF4-FFF2-40B4-BE49-F238E27FC236}">
                <a16:creationId xmlns:a16="http://schemas.microsoft.com/office/drawing/2014/main" id="{8134EFC3-1364-D447-92B2-B87003B377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52749" y="2243731"/>
            <a:ext cx="5257800" cy="1409700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F1B0A41E-2F32-6E4A-8EF7-5EBCEC16933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52749" y="3820148"/>
            <a:ext cx="5969000" cy="86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548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75"/>
                                      </p:to>
                                    </p:set>
                                    <p:animEffect filter="image" prLst="opacity: 0.75">
                                      <p:cBhvr rctx="IE">
                                        <p:cTn id="27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indefinite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75"/>
                                      </p:to>
                                    </p:set>
                                    <p:animEffect filter="image" prLst="opacity: 0.75">
                                      <p:cBhvr rctx="IE">
                                        <p:cTn id="30" dur="indefinite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indefinite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75"/>
                                      </p:to>
                                    </p:set>
                                    <p:animEffect filter="image" prLst="opacity: 0.75">
                                      <p:cBhvr rctx="IE">
                                        <p:cTn id="33" dur="indefinite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75"/>
                                      </p:to>
                                    </p:set>
                                    <p:animEffect filter="image" prLst="opacity: 0.75">
                                      <p:cBhvr rctx="IE">
                                        <p:cTn id="36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146515" y="171450"/>
            <a:ext cx="58989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</a:rPr>
              <a:t>利器三：</a:t>
            </a:r>
            <a:r>
              <a:rPr lang="en-US" altLang="zh-CN" sz="3200" dirty="0" err="1">
                <a:solidFill>
                  <a:schemeClr val="bg1"/>
                </a:solidFill>
              </a:rPr>
              <a:t>ViewModel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FAB1B338-6B0A-0943-9E87-3CD5039F0302}"/>
              </a:ext>
            </a:extLst>
          </p:cNvPr>
          <p:cNvGrpSpPr/>
          <p:nvPr/>
        </p:nvGrpSpPr>
        <p:grpSpPr>
          <a:xfrm>
            <a:off x="100965" y="950122"/>
            <a:ext cx="11990070" cy="800219"/>
            <a:chOff x="100965" y="950122"/>
            <a:chExt cx="11990070" cy="800219"/>
          </a:xfrm>
        </p:grpSpPr>
        <p:sp>
          <p:nvSpPr>
            <p:cNvPr id="19" name="文本框 18"/>
            <p:cNvSpPr txBox="1"/>
            <p:nvPr/>
          </p:nvSpPr>
          <p:spPr>
            <a:xfrm>
              <a:off x="100965" y="1288676"/>
              <a:ext cx="119900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 err="1">
                  <a:solidFill>
                    <a:srgbClr val="220911"/>
                  </a:solidFill>
                  <a:latin typeface="+mj-ea"/>
                  <a:ea typeface="+mj-ea"/>
                </a:rPr>
                <a:t>ViewModel</a:t>
              </a:r>
              <a:r>
                <a:rPr lang="zh-CN" altLang="en-US" sz="1200" dirty="0">
                  <a:solidFill>
                    <a:srgbClr val="220911"/>
                  </a:solidFill>
                  <a:latin typeface="+mj-ea"/>
                  <a:ea typeface="+mj-ea"/>
                </a:rPr>
                <a:t>是基于</a:t>
              </a:r>
              <a:r>
                <a:rPr lang="en-US" altLang="zh-CN" sz="1200" dirty="0" err="1">
                  <a:solidFill>
                    <a:srgbClr val="220911"/>
                  </a:solidFill>
                  <a:latin typeface="+mj-ea"/>
                  <a:ea typeface="+mj-ea"/>
                </a:rPr>
                <a:t>LifeCycle</a:t>
              </a:r>
              <a:r>
                <a:rPr lang="zh-CN" altLang="en-US" sz="1200" dirty="0">
                  <a:solidFill>
                    <a:srgbClr val="220911"/>
                  </a:solidFill>
                  <a:latin typeface="+mj-ea"/>
                  <a:ea typeface="+mj-ea"/>
                </a:rPr>
                <a:t>实现的跟</a:t>
              </a:r>
              <a:r>
                <a:rPr lang="en-US" altLang="zh-CN" sz="1200" dirty="0">
                  <a:solidFill>
                    <a:srgbClr val="220911"/>
                  </a:solidFill>
                  <a:latin typeface="+mj-ea"/>
                  <a:ea typeface="+mj-ea"/>
                </a:rPr>
                <a:t>Activity/Fragment</a:t>
              </a:r>
              <a:r>
                <a:rPr lang="zh-CN" altLang="en-US" sz="1200" dirty="0">
                  <a:solidFill>
                    <a:srgbClr val="220911"/>
                  </a:solidFill>
                  <a:latin typeface="+mj-ea"/>
                  <a:ea typeface="+mj-ea"/>
                </a:rPr>
                <a:t>具备相同生命周期的辅助程序类。它的作用就是减轻</a:t>
              </a:r>
              <a:r>
                <a:rPr lang="en-US" altLang="zh-CN" sz="1200" dirty="0">
                  <a:solidFill>
                    <a:srgbClr val="220911"/>
                  </a:solidFill>
                  <a:latin typeface="+mj-ea"/>
                  <a:ea typeface="+mj-ea"/>
                </a:rPr>
                <a:t>View</a:t>
              </a:r>
              <a:r>
                <a:rPr lang="zh-CN" altLang="en-US" sz="1200" dirty="0">
                  <a:solidFill>
                    <a:srgbClr val="220911"/>
                  </a:solidFill>
                  <a:latin typeface="+mj-ea"/>
                  <a:ea typeface="+mj-ea"/>
                </a:rPr>
                <a:t>层的负担，把和</a:t>
              </a:r>
              <a:r>
                <a:rPr lang="en-US" altLang="zh-CN" sz="1200" dirty="0">
                  <a:solidFill>
                    <a:srgbClr val="220911"/>
                  </a:solidFill>
                  <a:latin typeface="+mj-ea"/>
                  <a:ea typeface="+mj-ea"/>
                </a:rPr>
                <a:t>UI</a:t>
              </a:r>
              <a:r>
                <a:rPr lang="zh-CN" altLang="en-US" sz="1200" dirty="0">
                  <a:solidFill>
                    <a:srgbClr val="220911"/>
                  </a:solidFill>
                  <a:latin typeface="+mj-ea"/>
                  <a:ea typeface="+mj-ea"/>
                </a:rPr>
                <a:t>无关的业务逻辑和数据管理都从</a:t>
              </a:r>
              <a:r>
                <a:rPr lang="en-US" altLang="zh-CN" sz="1200" dirty="0">
                  <a:solidFill>
                    <a:srgbClr val="220911"/>
                  </a:solidFill>
                  <a:latin typeface="+mj-ea"/>
                  <a:ea typeface="+mj-ea"/>
                </a:rPr>
                <a:t>View</a:t>
              </a:r>
              <a:r>
                <a:rPr lang="zh-CN" altLang="en-US" sz="1200" dirty="0">
                  <a:solidFill>
                    <a:srgbClr val="220911"/>
                  </a:solidFill>
                  <a:latin typeface="+mj-ea"/>
                  <a:ea typeface="+mj-ea"/>
                </a:rPr>
                <a:t>层分离出来，放到</a:t>
              </a:r>
              <a:r>
                <a:rPr lang="en-US" altLang="zh-CN" sz="1200" dirty="0" err="1">
                  <a:solidFill>
                    <a:srgbClr val="220911"/>
                  </a:solidFill>
                  <a:latin typeface="+mj-ea"/>
                  <a:ea typeface="+mj-ea"/>
                </a:rPr>
                <a:t>ViewModel</a:t>
              </a:r>
              <a:r>
                <a:rPr lang="zh-CN" altLang="en-US" sz="1200" dirty="0">
                  <a:solidFill>
                    <a:srgbClr val="220911"/>
                  </a:solidFill>
                  <a:latin typeface="+mj-ea"/>
                  <a:ea typeface="+mj-ea"/>
                </a:rPr>
                <a:t>里面，</a:t>
              </a:r>
              <a:r>
                <a:rPr lang="en-US" altLang="zh-CN" sz="1200" dirty="0" err="1">
                  <a:solidFill>
                    <a:srgbClr val="220911"/>
                  </a:solidFill>
                  <a:latin typeface="+mj-ea"/>
                  <a:ea typeface="+mj-ea"/>
                </a:rPr>
                <a:t>ViewModel</a:t>
              </a:r>
              <a:r>
                <a:rPr lang="zh-CN" altLang="en-US" sz="1200" dirty="0">
                  <a:solidFill>
                    <a:srgbClr val="220911"/>
                  </a:solidFill>
                  <a:latin typeface="+mj-ea"/>
                  <a:ea typeface="+mj-ea"/>
                </a:rPr>
                <a:t>还能自动进行生命周期结束回调，我们可以在</a:t>
              </a:r>
              <a:r>
                <a:rPr lang="en-US" altLang="zh-CN" sz="1200" dirty="0" err="1">
                  <a:solidFill>
                    <a:srgbClr val="220911"/>
                  </a:solidFill>
                  <a:latin typeface="+mj-ea"/>
                  <a:ea typeface="+mj-ea"/>
                </a:rPr>
                <a:t>onClear</a:t>
              </a:r>
              <a:r>
                <a:rPr lang="zh-CN" altLang="en-US" sz="1200" dirty="0">
                  <a:solidFill>
                    <a:srgbClr val="220911"/>
                  </a:solidFill>
                  <a:latin typeface="+mj-ea"/>
                  <a:ea typeface="+mj-ea"/>
                </a:rPr>
                <a:t>方法里面进行延时</a:t>
              </a:r>
              <a:r>
                <a:rPr lang="en-US" altLang="zh-CN" sz="1200" dirty="0">
                  <a:solidFill>
                    <a:srgbClr val="220911"/>
                  </a:solidFill>
                  <a:latin typeface="+mj-ea"/>
                  <a:ea typeface="+mj-ea"/>
                </a:rPr>
                <a:t>/</a:t>
              </a:r>
              <a:r>
                <a:rPr lang="zh-CN" altLang="en-US" sz="1200" dirty="0">
                  <a:solidFill>
                    <a:srgbClr val="220911"/>
                  </a:solidFill>
                  <a:latin typeface="+mj-ea"/>
                  <a:ea typeface="+mj-ea"/>
                </a:rPr>
                <a:t>耗时任务进行移除，或者释放资源。</a:t>
              </a:r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630B3EC5-B67F-C045-B3ED-CD0EA8EBA2C1}"/>
                </a:ext>
              </a:extLst>
            </p:cNvPr>
            <p:cNvSpPr txBox="1"/>
            <p:nvPr/>
          </p:nvSpPr>
          <p:spPr>
            <a:xfrm>
              <a:off x="100965" y="950122"/>
              <a:ext cx="1199007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>
                  <a:solidFill>
                    <a:srgbClr val="220911"/>
                  </a:solidFill>
                  <a:latin typeface="+mj-lt"/>
                </a:rPr>
                <a:t>一、</a:t>
              </a:r>
              <a:r>
                <a:rPr lang="en-US" altLang="zh-CN" sz="1600" b="1" dirty="0" err="1">
                  <a:solidFill>
                    <a:srgbClr val="220911"/>
                  </a:solidFill>
                  <a:latin typeface="+mj-lt"/>
                </a:rPr>
                <a:t>ViewModel</a:t>
              </a:r>
              <a:r>
                <a:rPr lang="zh-CN" altLang="en-US" sz="1600" b="1" dirty="0">
                  <a:solidFill>
                    <a:srgbClr val="220911"/>
                  </a:solidFill>
                  <a:latin typeface="+mj-lt"/>
                </a:rPr>
                <a:t>简介</a:t>
              </a:r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C4DC4626-392C-D242-855F-AED49ACBAC38}"/>
              </a:ext>
            </a:extLst>
          </p:cNvPr>
          <p:cNvGrpSpPr/>
          <p:nvPr/>
        </p:nvGrpSpPr>
        <p:grpSpPr>
          <a:xfrm>
            <a:off x="-1" y="1919618"/>
            <a:ext cx="4264969" cy="4766932"/>
            <a:chOff x="-1" y="1919618"/>
            <a:chExt cx="4264969" cy="4766932"/>
          </a:xfrm>
        </p:grpSpPr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ED5658B6-A91E-E54E-BEB7-28E958CEA7A7}"/>
                </a:ext>
              </a:extLst>
            </p:cNvPr>
            <p:cNvSpPr txBox="1"/>
            <p:nvPr/>
          </p:nvSpPr>
          <p:spPr>
            <a:xfrm>
              <a:off x="100965" y="1919618"/>
              <a:ext cx="345376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>
                  <a:solidFill>
                    <a:srgbClr val="220911"/>
                  </a:solidFill>
                  <a:latin typeface="+mj-lt"/>
                </a:rPr>
                <a:t>二、生命周期</a:t>
              </a:r>
            </a:p>
          </p:txBody>
        </p:sp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9406BC6E-4084-5647-BBF2-F509A76BE8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" y="2258172"/>
              <a:ext cx="4264969" cy="4428378"/>
            </a:xfrm>
            <a:prstGeom prst="rect">
              <a:avLst/>
            </a:prstGeom>
          </p:spPr>
        </p:pic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CBA6280D-3820-9C40-882C-4149B8D40BC7}"/>
              </a:ext>
            </a:extLst>
          </p:cNvPr>
          <p:cNvGrpSpPr/>
          <p:nvPr/>
        </p:nvGrpSpPr>
        <p:grpSpPr>
          <a:xfrm>
            <a:off x="5591721" y="1919618"/>
            <a:ext cx="6364059" cy="1169551"/>
            <a:chOff x="5591721" y="1919618"/>
            <a:chExt cx="6364059" cy="1169551"/>
          </a:xfrm>
        </p:grpSpPr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2B1C2FDB-6BF8-CB4A-940C-2B460E46972F}"/>
                </a:ext>
              </a:extLst>
            </p:cNvPr>
            <p:cNvSpPr txBox="1"/>
            <p:nvPr/>
          </p:nvSpPr>
          <p:spPr>
            <a:xfrm>
              <a:off x="5591721" y="1919618"/>
              <a:ext cx="345376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>
                  <a:solidFill>
                    <a:srgbClr val="220911"/>
                  </a:solidFill>
                  <a:latin typeface="+mj-lt"/>
                </a:rPr>
                <a:t>三、作用</a:t>
              </a: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FD9731AB-C10F-824E-A12B-B6E7FB5C7AF5}"/>
                </a:ext>
              </a:extLst>
            </p:cNvPr>
            <p:cNvSpPr txBox="1"/>
            <p:nvPr/>
          </p:nvSpPr>
          <p:spPr>
            <a:xfrm>
              <a:off x="5591721" y="2258172"/>
              <a:ext cx="636405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 err="1">
                  <a:solidFill>
                    <a:srgbClr val="220911"/>
                  </a:solidFill>
                  <a:latin typeface="+mj-ea"/>
                  <a:ea typeface="+mj-ea"/>
                </a:rPr>
                <a:t>ViewModel</a:t>
              </a:r>
              <a:r>
                <a:rPr lang="zh-CN" altLang="en-US" sz="1200" dirty="0">
                  <a:solidFill>
                    <a:srgbClr val="220911"/>
                  </a:solidFill>
                  <a:latin typeface="+mj-ea"/>
                  <a:ea typeface="+mj-ea"/>
                </a:rPr>
                <a:t>在</a:t>
              </a:r>
              <a:r>
                <a:rPr lang="en-US" altLang="zh-CN" sz="1200" dirty="0">
                  <a:solidFill>
                    <a:srgbClr val="220911"/>
                  </a:solidFill>
                  <a:latin typeface="+mj-ea"/>
                  <a:ea typeface="+mj-ea"/>
                </a:rPr>
                <a:t>MVVM</a:t>
              </a:r>
              <a:r>
                <a:rPr lang="zh-CN" altLang="en-US" sz="1200" dirty="0">
                  <a:solidFill>
                    <a:srgbClr val="220911"/>
                  </a:solidFill>
                  <a:latin typeface="+mj-ea"/>
                  <a:ea typeface="+mj-ea"/>
                </a:rPr>
                <a:t>中扮演的角色就是</a:t>
              </a:r>
              <a:r>
                <a:rPr lang="en-US" altLang="zh-CN" sz="1200" dirty="0">
                  <a:solidFill>
                    <a:srgbClr val="220911"/>
                  </a:solidFill>
                  <a:latin typeface="+mj-ea"/>
                  <a:ea typeface="+mj-ea"/>
                </a:rPr>
                <a:t>VM</a:t>
              </a:r>
              <a:r>
                <a:rPr lang="zh-CN" altLang="en-US" sz="1200" dirty="0">
                  <a:solidFill>
                    <a:srgbClr val="220911"/>
                  </a:solidFill>
                  <a:latin typeface="+mj-ea"/>
                  <a:ea typeface="+mj-ea"/>
                </a:rPr>
                <a:t>层，它是不依赖于</a:t>
              </a:r>
              <a:r>
                <a:rPr lang="en-US" altLang="zh-CN" sz="1200" dirty="0">
                  <a:solidFill>
                    <a:srgbClr val="220911"/>
                  </a:solidFill>
                  <a:latin typeface="+mj-ea"/>
                  <a:ea typeface="+mj-ea"/>
                </a:rPr>
                <a:t>UI</a:t>
              </a:r>
              <a:r>
                <a:rPr lang="zh-CN" altLang="en-US" sz="1200" dirty="0">
                  <a:solidFill>
                    <a:srgbClr val="220911"/>
                  </a:solidFill>
                  <a:latin typeface="+mj-ea"/>
                  <a:ea typeface="+mj-ea"/>
                </a:rPr>
                <a:t>的独立模块，它主要是用来维护非</a:t>
              </a:r>
              <a:r>
                <a:rPr lang="en-US" altLang="zh-CN" sz="1200" dirty="0">
                  <a:solidFill>
                    <a:srgbClr val="220911"/>
                  </a:solidFill>
                  <a:latin typeface="+mj-ea"/>
                  <a:ea typeface="+mj-ea"/>
                </a:rPr>
                <a:t>UI</a:t>
              </a:r>
              <a:r>
                <a:rPr lang="zh-CN" altLang="en-US" sz="1200" dirty="0">
                  <a:solidFill>
                    <a:srgbClr val="220911"/>
                  </a:solidFill>
                  <a:latin typeface="+mj-ea"/>
                  <a:ea typeface="+mj-ea"/>
                </a:rPr>
                <a:t>的数据、状态的业务逻辑，保证了</a:t>
              </a:r>
              <a:r>
                <a:rPr lang="en-US" altLang="zh-CN" sz="1200" dirty="0">
                  <a:solidFill>
                    <a:srgbClr val="220911"/>
                  </a:solidFill>
                  <a:latin typeface="+mj-ea"/>
                  <a:ea typeface="+mj-ea"/>
                </a:rPr>
                <a:t>View</a:t>
              </a:r>
              <a:r>
                <a:rPr lang="zh-CN" altLang="en-US" sz="1200" dirty="0">
                  <a:solidFill>
                    <a:srgbClr val="220911"/>
                  </a:solidFill>
                  <a:latin typeface="+mj-ea"/>
                  <a:ea typeface="+mj-ea"/>
                </a:rPr>
                <a:t>层单一职责。</a:t>
              </a:r>
              <a:endParaRPr lang="en-US" altLang="zh-CN" sz="1200" dirty="0">
                <a:solidFill>
                  <a:srgbClr val="220911"/>
                </a:solidFill>
                <a:latin typeface="+mj-ea"/>
                <a:ea typeface="+mj-ea"/>
              </a:endParaRPr>
            </a:p>
            <a:p>
              <a:endParaRPr lang="en-US" altLang="zh-CN" sz="1200" dirty="0">
                <a:solidFill>
                  <a:srgbClr val="220911"/>
                </a:solidFill>
                <a:latin typeface="+mj-ea"/>
                <a:ea typeface="+mj-ea"/>
              </a:endParaRPr>
            </a:p>
            <a:p>
              <a:r>
                <a:rPr lang="zh-CN" altLang="en-US" sz="1200" dirty="0">
                  <a:solidFill>
                    <a:srgbClr val="220911"/>
                  </a:solidFill>
                  <a:latin typeface="+mj-ea"/>
                  <a:ea typeface="+mj-ea"/>
                </a:rPr>
                <a:t>其次，它可以被多个</a:t>
              </a:r>
              <a:r>
                <a:rPr lang="en-US" altLang="zh-CN" sz="1200" dirty="0">
                  <a:solidFill>
                    <a:srgbClr val="220911"/>
                  </a:solidFill>
                  <a:latin typeface="+mj-ea"/>
                  <a:ea typeface="+mj-ea"/>
                </a:rPr>
                <a:t>View</a:t>
              </a:r>
              <a:r>
                <a:rPr lang="zh-CN" altLang="en-US" sz="1200" dirty="0">
                  <a:solidFill>
                    <a:srgbClr val="220911"/>
                  </a:solidFill>
                  <a:latin typeface="+mj-ea"/>
                  <a:ea typeface="+mj-ea"/>
                </a:rPr>
                <a:t>所持有，所以也可以用它来实现不同模块间的信息交互。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28056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146515" y="171450"/>
            <a:ext cx="58989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</a:rPr>
              <a:t>利器四：协程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FAB1B338-6B0A-0943-9E87-3CD5039F0302}"/>
              </a:ext>
            </a:extLst>
          </p:cNvPr>
          <p:cNvGrpSpPr/>
          <p:nvPr/>
        </p:nvGrpSpPr>
        <p:grpSpPr>
          <a:xfrm>
            <a:off x="100965" y="950122"/>
            <a:ext cx="11990070" cy="800219"/>
            <a:chOff x="100965" y="950122"/>
            <a:chExt cx="11990070" cy="800219"/>
          </a:xfrm>
        </p:grpSpPr>
        <p:sp>
          <p:nvSpPr>
            <p:cNvPr id="19" name="文本框 18"/>
            <p:cNvSpPr txBox="1"/>
            <p:nvPr/>
          </p:nvSpPr>
          <p:spPr>
            <a:xfrm>
              <a:off x="100965" y="1288676"/>
              <a:ext cx="119900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solidFill>
                    <a:srgbClr val="220911"/>
                  </a:solidFill>
                  <a:latin typeface="+mj-ea"/>
                  <a:ea typeface="+mj-ea"/>
                </a:rPr>
                <a:t>Kotlin</a:t>
              </a:r>
              <a:r>
                <a:rPr lang="zh-CN" altLang="en-US" sz="1200" dirty="0">
                  <a:solidFill>
                    <a:srgbClr val="220911"/>
                  </a:solidFill>
                  <a:latin typeface="+mj-ea"/>
                  <a:ea typeface="+mj-ea"/>
                </a:rPr>
                <a:t>已经成了</a:t>
              </a:r>
              <a:r>
                <a:rPr lang="en-US" altLang="zh-CN" sz="1200" dirty="0">
                  <a:solidFill>
                    <a:srgbClr val="220911"/>
                  </a:solidFill>
                  <a:latin typeface="+mj-ea"/>
                  <a:ea typeface="+mj-ea"/>
                </a:rPr>
                <a:t>Android</a:t>
              </a:r>
              <a:r>
                <a:rPr lang="zh-CN" altLang="en-US" sz="1200" dirty="0">
                  <a:solidFill>
                    <a:srgbClr val="220911"/>
                  </a:solidFill>
                  <a:latin typeface="+mj-ea"/>
                  <a:ea typeface="+mj-ea"/>
                </a:rPr>
                <a:t>的官方开发语言，其协程特性也深受广大开发者所喜爱，协程最大的优点之一就是能够把异步的代码改成同步，我们可以利用这特性进行</a:t>
              </a:r>
              <a:r>
                <a:rPr lang="en-US" altLang="zh-CN" sz="1200" dirty="0">
                  <a:solidFill>
                    <a:srgbClr val="220911"/>
                  </a:solidFill>
                  <a:latin typeface="+mj-ea"/>
                  <a:ea typeface="+mj-ea"/>
                </a:rPr>
                <a:t>VM</a:t>
              </a:r>
              <a:r>
                <a:rPr lang="zh-CN" altLang="en-US" sz="1200" dirty="0">
                  <a:solidFill>
                    <a:srgbClr val="220911"/>
                  </a:solidFill>
                  <a:latin typeface="+mj-ea"/>
                  <a:ea typeface="+mj-ea"/>
                </a:rPr>
                <a:t>层和</a:t>
              </a:r>
              <a:r>
                <a:rPr lang="en-US" altLang="zh-CN" sz="1200" dirty="0">
                  <a:solidFill>
                    <a:srgbClr val="220911"/>
                  </a:solidFill>
                  <a:latin typeface="+mj-ea"/>
                  <a:ea typeface="+mj-ea"/>
                </a:rPr>
                <a:t>M</a:t>
              </a:r>
              <a:r>
                <a:rPr lang="zh-CN" altLang="en-US" sz="1200" dirty="0">
                  <a:solidFill>
                    <a:srgbClr val="220911"/>
                  </a:solidFill>
                  <a:latin typeface="+mj-ea"/>
                  <a:ea typeface="+mj-ea"/>
                </a:rPr>
                <a:t>层的通信。</a:t>
              </a:r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630B3EC5-B67F-C045-B3ED-CD0EA8EBA2C1}"/>
                </a:ext>
              </a:extLst>
            </p:cNvPr>
            <p:cNvSpPr txBox="1"/>
            <p:nvPr/>
          </p:nvSpPr>
          <p:spPr>
            <a:xfrm>
              <a:off x="100965" y="950122"/>
              <a:ext cx="1199007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>
                  <a:solidFill>
                    <a:srgbClr val="220911"/>
                  </a:solidFill>
                  <a:latin typeface="+mj-lt"/>
                </a:rPr>
                <a:t>一、协程简介</a:t>
              </a:r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1D2C3BE6-BE04-D44E-A142-0D0B103694A6}"/>
              </a:ext>
            </a:extLst>
          </p:cNvPr>
          <p:cNvGrpSpPr/>
          <p:nvPr/>
        </p:nvGrpSpPr>
        <p:grpSpPr>
          <a:xfrm>
            <a:off x="100965" y="2805109"/>
            <a:ext cx="11990070" cy="2844521"/>
            <a:chOff x="100965" y="1919618"/>
            <a:chExt cx="11990070" cy="2844521"/>
          </a:xfrm>
        </p:grpSpPr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ED5658B6-A91E-E54E-BEB7-28E958CEA7A7}"/>
                </a:ext>
              </a:extLst>
            </p:cNvPr>
            <p:cNvSpPr txBox="1"/>
            <p:nvPr/>
          </p:nvSpPr>
          <p:spPr>
            <a:xfrm>
              <a:off x="100965" y="1919618"/>
              <a:ext cx="345376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>
                  <a:solidFill>
                    <a:srgbClr val="220911"/>
                  </a:solidFill>
                  <a:latin typeface="+mj-lt"/>
                </a:rPr>
                <a:t>三、</a:t>
              </a:r>
              <a:r>
                <a:rPr lang="en-US" altLang="zh-CN" sz="1600" b="1" dirty="0">
                  <a:solidFill>
                    <a:srgbClr val="220911"/>
                  </a:solidFill>
                  <a:latin typeface="+mj-lt"/>
                </a:rPr>
                <a:t>VM</a:t>
              </a:r>
              <a:r>
                <a:rPr lang="zh-CN" altLang="en-US" sz="1600" b="1" dirty="0">
                  <a:solidFill>
                    <a:srgbClr val="220911"/>
                  </a:solidFill>
                  <a:latin typeface="+mj-lt"/>
                </a:rPr>
                <a:t>和</a:t>
              </a:r>
              <a:r>
                <a:rPr lang="en-US" altLang="zh-CN" sz="1600" b="1" dirty="0">
                  <a:solidFill>
                    <a:srgbClr val="220911"/>
                  </a:solidFill>
                  <a:latin typeface="+mj-lt"/>
                </a:rPr>
                <a:t>M</a:t>
              </a:r>
              <a:r>
                <a:rPr lang="zh-CN" altLang="en-US" sz="1600" b="1" dirty="0">
                  <a:solidFill>
                    <a:srgbClr val="220911"/>
                  </a:solidFill>
                  <a:latin typeface="+mj-lt"/>
                </a:rPr>
                <a:t>层的通信方式</a:t>
              </a: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538B671B-1C2E-C242-9898-E59FE1EF6D7A}"/>
                </a:ext>
              </a:extLst>
            </p:cNvPr>
            <p:cNvSpPr txBox="1"/>
            <p:nvPr/>
          </p:nvSpPr>
          <p:spPr>
            <a:xfrm>
              <a:off x="100965" y="2258172"/>
              <a:ext cx="1199007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>
                  <a:solidFill>
                    <a:srgbClr val="220911"/>
                  </a:solidFill>
                  <a:latin typeface="+mj-ea"/>
                  <a:ea typeface="+mj-ea"/>
                </a:rPr>
                <a:t>再次祭出</a:t>
              </a:r>
              <a:r>
                <a:rPr lang="en-US" altLang="zh-CN" sz="1200" dirty="0">
                  <a:solidFill>
                    <a:srgbClr val="220911"/>
                  </a:solidFill>
                  <a:latin typeface="+mj-ea"/>
                  <a:ea typeface="+mj-ea"/>
                </a:rPr>
                <a:t>MVVM</a:t>
              </a:r>
              <a:r>
                <a:rPr lang="zh-CN" altLang="en-US" sz="1200" dirty="0">
                  <a:solidFill>
                    <a:srgbClr val="220911"/>
                  </a:solidFill>
                  <a:latin typeface="+mj-ea"/>
                  <a:ea typeface="+mj-ea"/>
                </a:rPr>
                <a:t>的模型图，</a:t>
              </a:r>
              <a:r>
                <a:rPr lang="en-US" altLang="zh-CN" sz="1200" dirty="0">
                  <a:solidFill>
                    <a:srgbClr val="220911"/>
                  </a:solidFill>
                  <a:latin typeface="+mj-ea"/>
                  <a:ea typeface="+mj-ea"/>
                </a:rPr>
                <a:t>VM</a:t>
              </a:r>
              <a:r>
                <a:rPr lang="zh-CN" altLang="en-US" sz="1200" dirty="0">
                  <a:solidFill>
                    <a:srgbClr val="220911"/>
                  </a:solidFill>
                  <a:latin typeface="+mj-ea"/>
                  <a:ea typeface="+mj-ea"/>
                </a:rPr>
                <a:t>通过单向引用调用</a:t>
              </a:r>
              <a:r>
                <a:rPr lang="en-US" altLang="zh-CN" sz="1200" dirty="0">
                  <a:solidFill>
                    <a:srgbClr val="220911"/>
                  </a:solidFill>
                  <a:latin typeface="+mj-ea"/>
                  <a:ea typeface="+mj-ea"/>
                </a:rPr>
                <a:t>Model</a:t>
              </a:r>
              <a:r>
                <a:rPr lang="zh-CN" altLang="en-US" sz="1200" dirty="0">
                  <a:solidFill>
                    <a:srgbClr val="220911"/>
                  </a:solidFill>
                  <a:latin typeface="+mj-ea"/>
                  <a:ea typeface="+mj-ea"/>
                </a:rPr>
                <a:t>层的方法，由于</a:t>
              </a:r>
              <a:r>
                <a:rPr lang="en-US" altLang="zh-CN" sz="1200" dirty="0">
                  <a:solidFill>
                    <a:srgbClr val="220911"/>
                  </a:solidFill>
                  <a:latin typeface="+mj-ea"/>
                  <a:ea typeface="+mj-ea"/>
                </a:rPr>
                <a:t>Model</a:t>
              </a:r>
              <a:r>
                <a:rPr lang="zh-CN" altLang="en-US" sz="1200" dirty="0">
                  <a:solidFill>
                    <a:srgbClr val="220911"/>
                  </a:solidFill>
                  <a:latin typeface="+mj-ea"/>
                  <a:ea typeface="+mj-ea"/>
                </a:rPr>
                <a:t>层的生命周期往往比</a:t>
              </a:r>
              <a:r>
                <a:rPr lang="en-US" altLang="zh-CN" sz="1200" dirty="0" err="1">
                  <a:solidFill>
                    <a:srgbClr val="220911"/>
                  </a:solidFill>
                  <a:latin typeface="+mj-ea"/>
                  <a:ea typeface="+mj-ea"/>
                </a:rPr>
                <a:t>ViewModel</a:t>
              </a:r>
              <a:r>
                <a:rPr lang="zh-CN" altLang="en-US" sz="1200" dirty="0">
                  <a:solidFill>
                    <a:srgbClr val="220911"/>
                  </a:solidFill>
                  <a:latin typeface="+mj-ea"/>
                  <a:ea typeface="+mj-ea"/>
                </a:rPr>
                <a:t>的时间更长，所以这里不能让</a:t>
              </a:r>
              <a:r>
                <a:rPr lang="en-US" altLang="zh-CN" sz="1200" dirty="0">
                  <a:solidFill>
                    <a:srgbClr val="220911"/>
                  </a:solidFill>
                  <a:latin typeface="+mj-ea"/>
                  <a:ea typeface="+mj-ea"/>
                </a:rPr>
                <a:t>Model</a:t>
              </a:r>
              <a:r>
                <a:rPr lang="zh-CN" altLang="en-US" sz="1200" dirty="0">
                  <a:solidFill>
                    <a:srgbClr val="220911"/>
                  </a:solidFill>
                  <a:latin typeface="+mj-ea"/>
                  <a:ea typeface="+mj-ea"/>
                </a:rPr>
                <a:t>持有</a:t>
              </a:r>
              <a:r>
                <a:rPr lang="en-US" altLang="zh-CN" sz="1200" dirty="0">
                  <a:solidFill>
                    <a:srgbClr val="220911"/>
                  </a:solidFill>
                  <a:latin typeface="+mj-ea"/>
                  <a:ea typeface="+mj-ea"/>
                </a:rPr>
                <a:t>VM</a:t>
              </a:r>
              <a:r>
                <a:rPr lang="zh-CN" altLang="en-US" sz="1200" dirty="0">
                  <a:solidFill>
                    <a:srgbClr val="220911"/>
                  </a:solidFill>
                  <a:latin typeface="+mj-ea"/>
                  <a:ea typeface="+mj-ea"/>
                </a:rPr>
                <a:t>的引用，那么</a:t>
              </a:r>
              <a:r>
                <a:rPr lang="en-US" altLang="zh-CN" sz="1200" dirty="0">
                  <a:solidFill>
                    <a:srgbClr val="220911"/>
                  </a:solidFill>
                  <a:latin typeface="+mj-ea"/>
                  <a:ea typeface="+mj-ea"/>
                </a:rPr>
                <a:t>VM</a:t>
              </a:r>
              <a:r>
                <a:rPr lang="zh-CN" altLang="en-US" sz="1200" dirty="0">
                  <a:solidFill>
                    <a:srgbClr val="220911"/>
                  </a:solidFill>
                  <a:latin typeface="+mj-ea"/>
                  <a:ea typeface="+mj-ea"/>
                </a:rPr>
                <a:t>如何拿到</a:t>
              </a:r>
              <a:r>
                <a:rPr lang="en-US" altLang="zh-CN" sz="1200" dirty="0">
                  <a:solidFill>
                    <a:srgbClr val="220911"/>
                  </a:solidFill>
                  <a:latin typeface="+mj-ea"/>
                  <a:ea typeface="+mj-ea"/>
                </a:rPr>
                <a:t>Model</a:t>
              </a:r>
              <a:r>
                <a:rPr lang="zh-CN" altLang="en-US" sz="1200" dirty="0">
                  <a:solidFill>
                    <a:srgbClr val="220911"/>
                  </a:solidFill>
                  <a:latin typeface="+mj-ea"/>
                  <a:ea typeface="+mj-ea"/>
                </a:rPr>
                <a:t>层变化后的数据呢？两种方式：</a:t>
              </a:r>
              <a:endParaRPr lang="en-US" altLang="zh-CN" sz="1200" dirty="0">
                <a:solidFill>
                  <a:srgbClr val="220911"/>
                </a:solidFill>
                <a:latin typeface="+mj-ea"/>
                <a:ea typeface="+mj-ea"/>
              </a:endParaRPr>
            </a:p>
            <a:p>
              <a:endParaRPr lang="en-US" altLang="zh-CN" sz="1200" dirty="0">
                <a:solidFill>
                  <a:srgbClr val="220911"/>
                </a:solidFill>
                <a:latin typeface="+mj-ea"/>
                <a:ea typeface="+mj-ea"/>
              </a:endParaRPr>
            </a:p>
            <a:p>
              <a:r>
                <a:rPr lang="zh-CN" altLang="en-US" sz="1200" dirty="0">
                  <a:solidFill>
                    <a:srgbClr val="220911"/>
                  </a:solidFill>
                  <a:latin typeface="+mj-ea"/>
                  <a:ea typeface="+mj-ea"/>
                </a:rPr>
                <a:t>第一种，类似</a:t>
              </a:r>
              <a:r>
                <a:rPr lang="en-US" altLang="zh-CN" sz="1200" dirty="0">
                  <a:solidFill>
                    <a:srgbClr val="220911"/>
                  </a:solidFill>
                  <a:latin typeface="+mj-ea"/>
                  <a:ea typeface="+mj-ea"/>
                </a:rPr>
                <a:t>View</a:t>
              </a:r>
              <a:r>
                <a:rPr lang="zh-CN" altLang="en-US" sz="1200" dirty="0">
                  <a:solidFill>
                    <a:srgbClr val="220911"/>
                  </a:solidFill>
                  <a:latin typeface="+mj-ea"/>
                  <a:ea typeface="+mj-ea"/>
                </a:rPr>
                <a:t>监听</a:t>
              </a:r>
              <a:r>
                <a:rPr lang="en-US" altLang="zh-CN" sz="1200" dirty="0" err="1">
                  <a:solidFill>
                    <a:srgbClr val="220911"/>
                  </a:solidFill>
                  <a:latin typeface="+mj-ea"/>
                  <a:ea typeface="+mj-ea"/>
                </a:rPr>
                <a:t>ViewModel</a:t>
              </a:r>
              <a:r>
                <a:rPr lang="zh-CN" altLang="en-US" sz="1200" dirty="0">
                  <a:solidFill>
                    <a:srgbClr val="220911"/>
                  </a:solidFill>
                  <a:latin typeface="+mj-ea"/>
                  <a:ea typeface="+mj-ea"/>
                </a:rPr>
                <a:t>的</a:t>
              </a:r>
              <a:r>
                <a:rPr lang="en-US" altLang="zh-CN" sz="1200" dirty="0" err="1">
                  <a:solidFill>
                    <a:srgbClr val="220911"/>
                  </a:solidFill>
                  <a:latin typeface="+mj-ea"/>
                  <a:ea typeface="+mj-ea"/>
                </a:rPr>
                <a:t>LiveData</a:t>
              </a:r>
              <a:r>
                <a:rPr lang="zh-CN" altLang="en-US" sz="1200" dirty="0">
                  <a:solidFill>
                    <a:srgbClr val="220911"/>
                  </a:solidFill>
                  <a:latin typeface="+mj-ea"/>
                  <a:ea typeface="+mj-ea"/>
                </a:rPr>
                <a:t>数据，在</a:t>
              </a:r>
              <a:r>
                <a:rPr lang="en-US" altLang="zh-CN" sz="1200" dirty="0">
                  <a:solidFill>
                    <a:srgbClr val="220911"/>
                  </a:solidFill>
                  <a:latin typeface="+mj-ea"/>
                  <a:ea typeface="+mj-ea"/>
                </a:rPr>
                <a:t>Model</a:t>
              </a:r>
              <a:r>
                <a:rPr lang="zh-CN" altLang="en-US" sz="1200" dirty="0">
                  <a:solidFill>
                    <a:srgbClr val="220911"/>
                  </a:solidFill>
                  <a:latin typeface="+mj-ea"/>
                  <a:ea typeface="+mj-ea"/>
                </a:rPr>
                <a:t>里面定义自己的</a:t>
              </a:r>
              <a:r>
                <a:rPr lang="en-US" altLang="zh-CN" sz="1200" dirty="0" err="1">
                  <a:solidFill>
                    <a:srgbClr val="220911"/>
                  </a:solidFill>
                  <a:latin typeface="+mj-ea"/>
                  <a:ea typeface="+mj-ea"/>
                </a:rPr>
                <a:t>LiveData</a:t>
              </a:r>
              <a:r>
                <a:rPr lang="zh-CN" altLang="en-US" sz="1200" dirty="0">
                  <a:solidFill>
                    <a:srgbClr val="220911"/>
                  </a:solidFill>
                  <a:latin typeface="+mj-ea"/>
                  <a:ea typeface="+mj-ea"/>
                </a:rPr>
                <a:t>，让</a:t>
              </a:r>
              <a:r>
                <a:rPr lang="en-US" altLang="zh-CN" sz="1200" dirty="0" err="1">
                  <a:solidFill>
                    <a:srgbClr val="220911"/>
                  </a:solidFill>
                  <a:latin typeface="+mj-ea"/>
                  <a:ea typeface="+mj-ea"/>
                </a:rPr>
                <a:t>ViewModel</a:t>
              </a:r>
              <a:r>
                <a:rPr lang="zh-CN" altLang="en-US" sz="1200" dirty="0">
                  <a:solidFill>
                    <a:srgbClr val="220911"/>
                  </a:solidFill>
                  <a:latin typeface="+mj-ea"/>
                  <a:ea typeface="+mj-ea"/>
                </a:rPr>
                <a:t>监听</a:t>
              </a:r>
              <a:r>
                <a:rPr lang="en-US" altLang="zh-CN" sz="1200" dirty="0">
                  <a:solidFill>
                    <a:srgbClr val="220911"/>
                  </a:solidFill>
                  <a:latin typeface="+mj-ea"/>
                  <a:ea typeface="+mj-ea"/>
                </a:rPr>
                <a:t>Model</a:t>
              </a:r>
              <a:r>
                <a:rPr lang="zh-CN" altLang="en-US" sz="1200" dirty="0">
                  <a:solidFill>
                    <a:srgbClr val="220911"/>
                  </a:solidFill>
                  <a:latin typeface="+mj-ea"/>
                  <a:ea typeface="+mj-ea"/>
                </a:rPr>
                <a:t>的</a:t>
              </a:r>
              <a:r>
                <a:rPr lang="en-US" altLang="zh-CN" sz="1200" dirty="0" err="1">
                  <a:solidFill>
                    <a:srgbClr val="220911"/>
                  </a:solidFill>
                  <a:latin typeface="+mj-ea"/>
                  <a:ea typeface="+mj-ea"/>
                </a:rPr>
                <a:t>LiveData</a:t>
              </a:r>
              <a:r>
                <a:rPr lang="zh-CN" altLang="en-US" sz="1200" dirty="0">
                  <a:solidFill>
                    <a:srgbClr val="220911"/>
                  </a:solidFill>
                  <a:latin typeface="+mj-ea"/>
                  <a:ea typeface="+mj-ea"/>
                </a:rPr>
                <a:t>变化。</a:t>
              </a:r>
              <a:endParaRPr lang="en-US" altLang="zh-CN" sz="1200" dirty="0">
                <a:solidFill>
                  <a:srgbClr val="220911"/>
                </a:solidFill>
                <a:latin typeface="+mj-ea"/>
                <a:ea typeface="+mj-ea"/>
              </a:endParaRPr>
            </a:p>
            <a:p>
              <a:r>
                <a:rPr lang="zh-CN" altLang="en-US" sz="1200" dirty="0">
                  <a:solidFill>
                    <a:srgbClr val="220911"/>
                  </a:solidFill>
                  <a:latin typeface="+mj-ea"/>
                  <a:ea typeface="+mj-ea"/>
                </a:rPr>
                <a:t>第二种，通过方法的返回值，把</a:t>
              </a:r>
              <a:r>
                <a:rPr lang="en-US" altLang="zh-CN" sz="1200" dirty="0">
                  <a:solidFill>
                    <a:srgbClr val="220911"/>
                  </a:solidFill>
                  <a:latin typeface="+mj-ea"/>
                  <a:ea typeface="+mj-ea"/>
                </a:rPr>
                <a:t>Model</a:t>
              </a:r>
              <a:r>
                <a:rPr lang="zh-CN" altLang="en-US" sz="1200" dirty="0">
                  <a:solidFill>
                    <a:srgbClr val="220911"/>
                  </a:solidFill>
                  <a:latin typeface="+mj-ea"/>
                  <a:ea typeface="+mj-ea"/>
                </a:rPr>
                <a:t>的结果返回给</a:t>
              </a:r>
              <a:r>
                <a:rPr lang="en-US" altLang="zh-CN" sz="1200" dirty="0">
                  <a:solidFill>
                    <a:srgbClr val="220911"/>
                  </a:solidFill>
                  <a:latin typeface="+mj-ea"/>
                  <a:ea typeface="+mj-ea"/>
                </a:rPr>
                <a:t>VM</a:t>
              </a:r>
              <a:r>
                <a:rPr lang="zh-CN" altLang="en-US" sz="1200" dirty="0">
                  <a:solidFill>
                    <a:srgbClr val="220911"/>
                  </a:solidFill>
                  <a:latin typeface="+mj-ea"/>
                  <a:ea typeface="+mj-ea"/>
                </a:rPr>
                <a:t>调用的方法的返回值。但是！</a:t>
              </a:r>
              <a:r>
                <a:rPr lang="en-US" altLang="zh-CN" sz="1200" dirty="0">
                  <a:solidFill>
                    <a:srgbClr val="220911"/>
                  </a:solidFill>
                  <a:latin typeface="+mj-ea"/>
                  <a:ea typeface="+mj-ea"/>
                </a:rPr>
                <a:t>Model</a:t>
              </a:r>
              <a:r>
                <a:rPr lang="zh-CN" altLang="en-US" sz="1200" dirty="0">
                  <a:solidFill>
                    <a:srgbClr val="220911"/>
                  </a:solidFill>
                  <a:latin typeface="+mj-ea"/>
                  <a:ea typeface="+mj-ea"/>
                </a:rPr>
                <a:t>层对数据的</a:t>
              </a:r>
              <a:r>
                <a:rPr lang="en-US" altLang="zh-CN" sz="1200" dirty="0">
                  <a:solidFill>
                    <a:srgbClr val="220911"/>
                  </a:solidFill>
                  <a:latin typeface="+mj-ea"/>
                  <a:ea typeface="+mj-ea"/>
                </a:rPr>
                <a:t>curl</a:t>
              </a:r>
              <a:r>
                <a:rPr lang="zh-CN" altLang="en-US" sz="1200" dirty="0">
                  <a:solidFill>
                    <a:srgbClr val="220911"/>
                  </a:solidFill>
                  <a:latin typeface="+mj-ea"/>
                  <a:ea typeface="+mj-ea"/>
                </a:rPr>
                <a:t>操作往往是异步的，要想能够让数据能够穿行地返回，这里就需要依赖</a:t>
              </a:r>
              <a:r>
                <a:rPr lang="en-US" altLang="zh-CN" sz="1200" dirty="0">
                  <a:solidFill>
                    <a:srgbClr val="220911"/>
                  </a:solidFill>
                  <a:latin typeface="+mj-ea"/>
                  <a:ea typeface="+mj-ea"/>
                </a:rPr>
                <a:t>Kotlin</a:t>
              </a:r>
              <a:r>
                <a:rPr lang="zh-CN" altLang="en-US" sz="1200" dirty="0">
                  <a:solidFill>
                    <a:srgbClr val="220911"/>
                  </a:solidFill>
                  <a:latin typeface="+mj-ea"/>
                  <a:ea typeface="+mj-ea"/>
                </a:rPr>
                <a:t>的协程功能，把异步请求的数据通过同步的方式返回给</a:t>
              </a:r>
              <a:r>
                <a:rPr lang="en-US" altLang="zh-CN" sz="1200" dirty="0">
                  <a:solidFill>
                    <a:srgbClr val="220911"/>
                  </a:solidFill>
                  <a:latin typeface="+mj-ea"/>
                  <a:ea typeface="+mj-ea"/>
                </a:rPr>
                <a:t>VM</a:t>
              </a:r>
              <a:r>
                <a:rPr lang="zh-CN" altLang="en-US" sz="1200" dirty="0">
                  <a:solidFill>
                    <a:srgbClr val="220911"/>
                  </a:solidFill>
                  <a:latin typeface="+mj-ea"/>
                  <a:ea typeface="+mj-ea"/>
                </a:rPr>
                <a:t>层，从而实现</a:t>
              </a:r>
              <a:r>
                <a:rPr lang="en-US" altLang="zh-CN" sz="1200" dirty="0">
                  <a:solidFill>
                    <a:srgbClr val="220911"/>
                  </a:solidFill>
                  <a:latin typeface="+mj-ea"/>
                  <a:ea typeface="+mj-ea"/>
                </a:rPr>
                <a:t>VM</a:t>
              </a:r>
              <a:r>
                <a:rPr lang="zh-CN" altLang="en-US" sz="1200" dirty="0">
                  <a:solidFill>
                    <a:srgbClr val="220911"/>
                  </a:solidFill>
                  <a:latin typeface="+mj-ea"/>
                  <a:ea typeface="+mj-ea"/>
                </a:rPr>
                <a:t>层监听</a:t>
              </a:r>
              <a:r>
                <a:rPr lang="en-US" altLang="zh-CN" sz="1200" dirty="0">
                  <a:solidFill>
                    <a:srgbClr val="220911"/>
                  </a:solidFill>
                  <a:latin typeface="+mj-ea"/>
                  <a:ea typeface="+mj-ea"/>
                </a:rPr>
                <a:t>Model</a:t>
              </a:r>
              <a:r>
                <a:rPr lang="zh-CN" altLang="en-US" sz="1200" dirty="0">
                  <a:solidFill>
                    <a:srgbClr val="220911"/>
                  </a:solidFill>
                  <a:latin typeface="+mj-ea"/>
                  <a:ea typeface="+mj-ea"/>
                </a:rPr>
                <a:t>层的数据变化。</a:t>
              </a:r>
              <a:endParaRPr lang="en-US" altLang="zh-CN" sz="1200" dirty="0">
                <a:solidFill>
                  <a:srgbClr val="220911"/>
                </a:solidFill>
                <a:latin typeface="+mj-ea"/>
                <a:ea typeface="+mj-ea"/>
              </a:endParaRPr>
            </a:p>
          </p:txBody>
        </p:sp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61DA4306-903B-D14C-ABDF-D47562ABB744}"/>
                </a:ext>
              </a:extLst>
            </p:cNvPr>
            <p:cNvGrpSpPr/>
            <p:nvPr/>
          </p:nvGrpSpPr>
          <p:grpSpPr>
            <a:xfrm>
              <a:off x="184093" y="3559162"/>
              <a:ext cx="5060903" cy="1204977"/>
              <a:chOff x="100965" y="3535675"/>
              <a:chExt cx="5060903" cy="1204977"/>
            </a:xfrm>
          </p:grpSpPr>
          <p:pic>
            <p:nvPicPr>
              <p:cNvPr id="16" name="图片 15">
                <a:extLst>
                  <a:ext uri="{FF2B5EF4-FFF2-40B4-BE49-F238E27FC236}">
                    <a16:creationId xmlns:a16="http://schemas.microsoft.com/office/drawing/2014/main" id="{934829A6-C9C6-2E4F-B1B5-3D502FA90D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100965" y="3535675"/>
                <a:ext cx="5060903" cy="1204977"/>
              </a:xfrm>
              <a:prstGeom prst="rect">
                <a:avLst/>
              </a:prstGeom>
            </p:spPr>
          </p:pic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4">
                <p14:nvContentPartPr>
                  <p14:cNvPr id="4" name="墨迹 3">
                    <a:extLst>
                      <a:ext uri="{FF2B5EF4-FFF2-40B4-BE49-F238E27FC236}">
                        <a16:creationId xmlns:a16="http://schemas.microsoft.com/office/drawing/2014/main" id="{66B28130-781F-5B42-AD73-3177701BEA77}"/>
                      </a:ext>
                    </a:extLst>
                  </p14:cNvPr>
                  <p14:cNvContentPartPr/>
                  <p14:nvPr/>
                </p14:nvContentPartPr>
                <p14:xfrm>
                  <a:off x="3013686" y="4051262"/>
                  <a:ext cx="995040" cy="526680"/>
                </p14:xfrm>
              </p:contentPart>
            </mc:Choice>
            <mc:Fallback xmlns="">
              <p:pic>
                <p:nvPicPr>
                  <p:cNvPr id="4" name="墨迹 3">
                    <a:extLst>
                      <a:ext uri="{FF2B5EF4-FFF2-40B4-BE49-F238E27FC236}">
                        <a16:creationId xmlns:a16="http://schemas.microsoft.com/office/drawing/2014/main" id="{66B28130-781F-5B42-AD73-3177701BEA77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2995686" y="4033622"/>
                    <a:ext cx="1030680" cy="56232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13C30C9F-6B15-EF4F-BDA1-D9202AA8B4BF}"/>
              </a:ext>
            </a:extLst>
          </p:cNvPr>
          <p:cNvGrpSpPr/>
          <p:nvPr/>
        </p:nvGrpSpPr>
        <p:grpSpPr>
          <a:xfrm>
            <a:off x="100965" y="1851002"/>
            <a:ext cx="11990070" cy="615553"/>
            <a:chOff x="100965" y="4724654"/>
            <a:chExt cx="11990070" cy="615553"/>
          </a:xfrm>
        </p:grpSpPr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7B08D351-E185-7944-8AFE-EEF2A60AFD2F}"/>
                </a:ext>
              </a:extLst>
            </p:cNvPr>
            <p:cNvSpPr txBox="1"/>
            <p:nvPr/>
          </p:nvSpPr>
          <p:spPr>
            <a:xfrm>
              <a:off x="100965" y="4724654"/>
              <a:ext cx="345376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>
                  <a:solidFill>
                    <a:srgbClr val="220911"/>
                  </a:solidFill>
                  <a:latin typeface="+mj-lt"/>
                </a:rPr>
                <a:t>二、作用</a:t>
              </a: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E2718A66-DAD0-CA41-B8CE-8B2E5BFDE88C}"/>
                </a:ext>
              </a:extLst>
            </p:cNvPr>
            <p:cNvSpPr txBox="1"/>
            <p:nvPr/>
          </p:nvSpPr>
          <p:spPr>
            <a:xfrm>
              <a:off x="100965" y="5063208"/>
              <a:ext cx="119900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>
                  <a:solidFill>
                    <a:srgbClr val="220911"/>
                  </a:solidFill>
                  <a:latin typeface="+mj-ea"/>
                  <a:ea typeface="+mj-ea"/>
                </a:rPr>
                <a:t>通过协程，可以实现避免了</a:t>
              </a:r>
              <a:r>
                <a:rPr lang="en-US" altLang="zh-CN" sz="1200" dirty="0">
                  <a:solidFill>
                    <a:srgbClr val="220911"/>
                  </a:solidFill>
                  <a:latin typeface="+mj-ea"/>
                  <a:ea typeface="+mj-ea"/>
                </a:rPr>
                <a:t>Model</a:t>
              </a:r>
              <a:r>
                <a:rPr lang="zh-CN" altLang="en-US" sz="1200" dirty="0">
                  <a:solidFill>
                    <a:srgbClr val="220911"/>
                  </a:solidFill>
                  <a:latin typeface="+mj-ea"/>
                  <a:ea typeface="+mj-ea"/>
                </a:rPr>
                <a:t>和</a:t>
              </a:r>
              <a:r>
                <a:rPr lang="en-US" altLang="zh-CN" sz="1200" dirty="0" err="1">
                  <a:solidFill>
                    <a:srgbClr val="220911"/>
                  </a:solidFill>
                  <a:latin typeface="+mj-ea"/>
                  <a:ea typeface="+mj-ea"/>
                </a:rPr>
                <a:t>ViewModel</a:t>
              </a:r>
              <a:r>
                <a:rPr lang="zh-CN" altLang="en-US" sz="1200" dirty="0">
                  <a:solidFill>
                    <a:srgbClr val="220911"/>
                  </a:solidFill>
                  <a:latin typeface="+mj-ea"/>
                  <a:ea typeface="+mj-ea"/>
                </a:rPr>
                <a:t>双向依赖的问题。</a:t>
              </a:r>
              <a:endParaRPr lang="en-US" altLang="zh-CN" sz="1200" dirty="0">
                <a:solidFill>
                  <a:srgbClr val="22091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A8F07EAC-F6EB-3045-9881-109F80E687F7}"/>
              </a:ext>
            </a:extLst>
          </p:cNvPr>
          <p:cNvGrpSpPr/>
          <p:nvPr/>
        </p:nvGrpSpPr>
        <p:grpSpPr>
          <a:xfrm>
            <a:off x="0" y="856886"/>
            <a:ext cx="6662039" cy="3045248"/>
            <a:chOff x="0" y="856886"/>
            <a:chExt cx="6662039" cy="3045248"/>
          </a:xfrm>
        </p:grpSpPr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149386EF-68A2-924A-8E9D-9D8479DDD6D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0" y="856886"/>
              <a:ext cx="6662039" cy="3045248"/>
            </a:xfrm>
            <a:prstGeom prst="rect">
              <a:avLst/>
            </a:prstGeom>
          </p:spPr>
        </p:pic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C5FFAF02-2E25-8641-8231-AEFEE4C379CA}"/>
                </a:ext>
              </a:extLst>
            </p:cNvPr>
            <p:cNvSpPr txBox="1"/>
            <p:nvPr/>
          </p:nvSpPr>
          <p:spPr>
            <a:xfrm>
              <a:off x="4091854" y="1363246"/>
              <a:ext cx="19500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 err="1">
                  <a:solidFill>
                    <a:schemeClr val="bg1"/>
                  </a:solidFill>
                </a:rPr>
                <a:t>ViewModel</a:t>
              </a:r>
              <a:r>
                <a:rPr kumimoji="1" lang="zh-CN" altLang="en-US" dirty="0">
                  <a:solidFill>
                    <a:schemeClr val="bg1"/>
                  </a:solidFill>
                </a:rPr>
                <a:t>层代码</a:t>
              </a:r>
            </a:p>
          </p:txBody>
        </p: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AD1B4A00-105B-D94D-B13F-99DDD34A02A6}"/>
              </a:ext>
            </a:extLst>
          </p:cNvPr>
          <p:cNvGrpSpPr/>
          <p:nvPr/>
        </p:nvGrpSpPr>
        <p:grpSpPr>
          <a:xfrm>
            <a:off x="5156322" y="3492375"/>
            <a:ext cx="7035678" cy="3365625"/>
            <a:chOff x="5156322" y="3492375"/>
            <a:chExt cx="7035678" cy="3365625"/>
          </a:xfrm>
        </p:grpSpPr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81BF19A7-2EC5-814E-81FC-5E67F1BB44F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156322" y="3492375"/>
              <a:ext cx="7035678" cy="3365625"/>
            </a:xfrm>
            <a:prstGeom prst="rect">
              <a:avLst/>
            </a:prstGeom>
          </p:spPr>
        </p:pic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65824051-4F05-4A49-B08A-749E4AE601BA}"/>
                </a:ext>
              </a:extLst>
            </p:cNvPr>
            <p:cNvSpPr txBox="1"/>
            <p:nvPr/>
          </p:nvSpPr>
          <p:spPr>
            <a:xfrm>
              <a:off x="8305615" y="3520393"/>
              <a:ext cx="1486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>
                  <a:solidFill>
                    <a:schemeClr val="bg1"/>
                  </a:solidFill>
                </a:rPr>
                <a:t>Model</a:t>
              </a:r>
              <a:r>
                <a:rPr kumimoji="1" lang="zh-CN" altLang="en-US" dirty="0">
                  <a:solidFill>
                    <a:schemeClr val="bg1"/>
                  </a:solidFill>
                </a:rPr>
                <a:t>层代码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31590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78EC8009-BCF4-3247-B821-BAA296142FA6}"/>
              </a:ext>
            </a:extLst>
          </p:cNvPr>
          <p:cNvGrpSpPr/>
          <p:nvPr/>
        </p:nvGrpSpPr>
        <p:grpSpPr>
          <a:xfrm>
            <a:off x="1350333" y="1431392"/>
            <a:ext cx="10476786" cy="3558308"/>
            <a:chOff x="1619964" y="1490008"/>
            <a:chExt cx="10476786" cy="3558308"/>
          </a:xfrm>
        </p:grpSpPr>
        <p:sp>
          <p:nvSpPr>
            <p:cNvPr id="2" name="文本框 1"/>
            <p:cNvSpPr txBox="1"/>
            <p:nvPr/>
          </p:nvSpPr>
          <p:spPr>
            <a:xfrm>
              <a:off x="1619964" y="1490008"/>
              <a:ext cx="274611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000" b="1" dirty="0">
                  <a:solidFill>
                    <a:schemeClr val="bg1"/>
                  </a:solidFill>
                </a:rPr>
                <a:t>目录</a:t>
              </a:r>
            </a:p>
          </p:txBody>
        </p:sp>
        <p:sp>
          <p:nvSpPr>
            <p:cNvPr id="3" name="文本框 2"/>
            <p:cNvSpPr txBox="1"/>
            <p:nvPr/>
          </p:nvSpPr>
          <p:spPr>
            <a:xfrm>
              <a:off x="3901427" y="2505671"/>
              <a:ext cx="53732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chemeClr val="bg1"/>
                  </a:solidFill>
                  <a:latin typeface="+mj-lt"/>
                </a:rPr>
                <a:t>一、什么是</a:t>
              </a:r>
              <a:r>
                <a:rPr lang="en-US" altLang="zh-CN" sz="2400" dirty="0">
                  <a:solidFill>
                    <a:schemeClr val="bg1"/>
                  </a:solidFill>
                  <a:latin typeface="+mj-lt"/>
                </a:rPr>
                <a:t>MVVM</a:t>
              </a:r>
              <a:r>
                <a:rPr lang="zh-CN" altLang="en-US" sz="2400" dirty="0">
                  <a:solidFill>
                    <a:schemeClr val="bg1"/>
                  </a:solidFill>
                  <a:latin typeface="+mj-lt"/>
                </a:rPr>
                <a:t>？</a:t>
              </a: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3901425" y="3024695"/>
              <a:ext cx="53732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chemeClr val="bg1"/>
                  </a:solidFill>
                  <a:latin typeface="+mj-lt"/>
                </a:rPr>
                <a:t>二、为什么选择</a:t>
              </a:r>
              <a:r>
                <a:rPr lang="en-US" altLang="zh-CN" sz="2400" dirty="0">
                  <a:solidFill>
                    <a:schemeClr val="bg1"/>
                  </a:solidFill>
                  <a:latin typeface="+mj-lt"/>
                </a:rPr>
                <a:t>MVVM</a:t>
              </a:r>
              <a:r>
                <a:rPr lang="zh-CN" altLang="en-US" sz="2400" dirty="0">
                  <a:solidFill>
                    <a:schemeClr val="bg1"/>
                  </a:solidFill>
                  <a:latin typeface="+mj-lt"/>
                </a:rPr>
                <a:t>？</a:t>
              </a: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3901425" y="3543719"/>
              <a:ext cx="53732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chemeClr val="bg1"/>
                  </a:solidFill>
                  <a:latin typeface="+mj-lt"/>
                </a:rPr>
                <a:t>三、如何使用</a:t>
              </a:r>
              <a:r>
                <a:rPr lang="en-US" altLang="zh-CN" sz="2400" dirty="0">
                  <a:solidFill>
                    <a:schemeClr val="bg1"/>
                  </a:solidFill>
                  <a:latin typeface="+mj-lt"/>
                </a:rPr>
                <a:t>MVVM</a:t>
              </a:r>
              <a:r>
                <a:rPr lang="zh-CN" altLang="en-US" sz="2400" dirty="0">
                  <a:solidFill>
                    <a:schemeClr val="bg1"/>
                  </a:solidFill>
                  <a:latin typeface="+mj-lt"/>
                </a:rPr>
                <a:t>？</a:t>
              </a: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3901425" y="4067627"/>
              <a:ext cx="669037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chemeClr val="bg1"/>
                  </a:solidFill>
                  <a:latin typeface="+mj-lt"/>
                </a:rPr>
                <a:t>四、“一千个</a:t>
              </a:r>
              <a:r>
                <a:rPr lang="en-US" altLang="zh-CN" sz="2400" dirty="0">
                  <a:solidFill>
                    <a:schemeClr val="bg1"/>
                  </a:solidFill>
                  <a:latin typeface="+mj-lt"/>
                </a:rPr>
                <a:t>MVVM</a:t>
              </a:r>
              <a:r>
                <a:rPr lang="zh-CN" altLang="en-US" sz="2400" dirty="0">
                  <a:solidFill>
                    <a:schemeClr val="bg1"/>
                  </a:solidFill>
                  <a:latin typeface="+mj-lt"/>
                </a:rPr>
                <a:t>”的源码对比</a:t>
              </a: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A5B370A1-8DF5-D94A-86E0-C6C0A926DF1B}"/>
                </a:ext>
              </a:extLst>
            </p:cNvPr>
            <p:cNvSpPr txBox="1"/>
            <p:nvPr/>
          </p:nvSpPr>
          <p:spPr>
            <a:xfrm>
              <a:off x="3901425" y="4586651"/>
              <a:ext cx="81953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chemeClr val="bg1"/>
                  </a:solidFill>
                  <a:latin typeface="+mj-lt"/>
                </a:rPr>
                <a:t>五、如何落地跟</a:t>
              </a:r>
              <a:r>
                <a:rPr lang="en-US" altLang="zh-CN" sz="2400" dirty="0">
                  <a:solidFill>
                    <a:schemeClr val="bg1"/>
                  </a:solidFill>
                  <a:latin typeface="+mj-lt"/>
                </a:rPr>
                <a:t>BIGO</a:t>
              </a:r>
              <a:r>
                <a:rPr lang="zh-CN" altLang="en-US" sz="2400" dirty="0">
                  <a:solidFill>
                    <a:schemeClr val="bg1"/>
                  </a:solidFill>
                  <a:latin typeface="+mj-lt"/>
                </a:rPr>
                <a:t> </a:t>
              </a:r>
              <a:r>
                <a:rPr lang="en-US" altLang="zh-CN" sz="2400" dirty="0">
                  <a:solidFill>
                    <a:schemeClr val="bg1"/>
                  </a:solidFill>
                  <a:latin typeface="+mj-lt"/>
                </a:rPr>
                <a:t>LIVE</a:t>
              </a:r>
              <a:r>
                <a:rPr lang="zh-CN" altLang="en-US" sz="2400" dirty="0">
                  <a:solidFill>
                    <a:schemeClr val="bg1"/>
                  </a:solidFill>
                  <a:latin typeface="+mj-lt"/>
                </a:rPr>
                <a:t>相适配的</a:t>
              </a:r>
              <a:r>
                <a:rPr lang="en-US" altLang="zh-CN" sz="2400" dirty="0">
                  <a:solidFill>
                    <a:schemeClr val="bg1"/>
                  </a:solidFill>
                  <a:latin typeface="+mj-lt"/>
                </a:rPr>
                <a:t>MVVM</a:t>
              </a:r>
              <a:r>
                <a:rPr lang="zh-CN" altLang="en-US" sz="2400" dirty="0">
                  <a:solidFill>
                    <a:schemeClr val="bg1"/>
                  </a:solidFill>
                  <a:latin typeface="+mj-lt"/>
                </a:rPr>
                <a:t>框架？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21599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146515" y="171450"/>
            <a:ext cx="58989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</a:rPr>
              <a:t>利器五：</a:t>
            </a:r>
            <a:r>
              <a:rPr lang="en-US" altLang="zh-CN" sz="3200" dirty="0" err="1">
                <a:solidFill>
                  <a:schemeClr val="bg1"/>
                </a:solidFill>
              </a:rPr>
              <a:t>DataBinding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FAB1B338-6B0A-0943-9E87-3CD5039F0302}"/>
              </a:ext>
            </a:extLst>
          </p:cNvPr>
          <p:cNvGrpSpPr/>
          <p:nvPr/>
        </p:nvGrpSpPr>
        <p:grpSpPr>
          <a:xfrm>
            <a:off x="100965" y="950122"/>
            <a:ext cx="11990070" cy="615553"/>
            <a:chOff x="100965" y="950122"/>
            <a:chExt cx="11990070" cy="615553"/>
          </a:xfrm>
        </p:grpSpPr>
        <p:sp>
          <p:nvSpPr>
            <p:cNvPr id="19" name="文本框 18"/>
            <p:cNvSpPr txBox="1"/>
            <p:nvPr/>
          </p:nvSpPr>
          <p:spPr>
            <a:xfrm>
              <a:off x="100965" y="1288676"/>
              <a:ext cx="119900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>
                  <a:solidFill>
                    <a:srgbClr val="220911"/>
                  </a:solidFill>
                  <a:latin typeface="+mj-ea"/>
                  <a:ea typeface="+mj-ea"/>
                </a:rPr>
                <a:t>我们前面说过，</a:t>
              </a:r>
              <a:r>
                <a:rPr lang="en-US" altLang="zh-CN" sz="1200" dirty="0">
                  <a:solidFill>
                    <a:srgbClr val="220911"/>
                  </a:solidFill>
                  <a:latin typeface="+mj-ea"/>
                  <a:ea typeface="+mj-ea"/>
                </a:rPr>
                <a:t>View</a:t>
              </a:r>
              <a:r>
                <a:rPr lang="zh-CN" altLang="en-US" sz="1200" dirty="0">
                  <a:solidFill>
                    <a:srgbClr val="220911"/>
                  </a:solidFill>
                  <a:latin typeface="+mj-ea"/>
                  <a:ea typeface="+mj-ea"/>
                </a:rPr>
                <a:t>和</a:t>
              </a:r>
              <a:r>
                <a:rPr lang="en-US" altLang="zh-CN" sz="1200" dirty="0">
                  <a:solidFill>
                    <a:srgbClr val="220911"/>
                  </a:solidFill>
                  <a:latin typeface="+mj-ea"/>
                  <a:ea typeface="+mj-ea"/>
                </a:rPr>
                <a:t>VM</a:t>
              </a:r>
              <a:r>
                <a:rPr lang="zh-CN" altLang="en-US" sz="1200" dirty="0">
                  <a:solidFill>
                    <a:srgbClr val="220911"/>
                  </a:solidFill>
                  <a:latin typeface="+mj-ea"/>
                  <a:ea typeface="+mj-ea"/>
                </a:rPr>
                <a:t>之间可以通过</a:t>
              </a:r>
              <a:r>
                <a:rPr lang="en-US" altLang="zh-CN" sz="1200" dirty="0" err="1">
                  <a:solidFill>
                    <a:srgbClr val="220911"/>
                  </a:solidFill>
                  <a:latin typeface="+mj-ea"/>
                  <a:ea typeface="+mj-ea"/>
                </a:rPr>
                <a:t>LiveData</a:t>
              </a:r>
              <a:r>
                <a:rPr lang="zh-CN" altLang="en-US" sz="1200" dirty="0">
                  <a:solidFill>
                    <a:srgbClr val="220911"/>
                  </a:solidFill>
                  <a:latin typeface="+mj-ea"/>
                  <a:ea typeface="+mj-ea"/>
                </a:rPr>
                <a:t>实现单向事件传递，而</a:t>
              </a:r>
              <a:r>
                <a:rPr lang="en-US" altLang="zh-CN" sz="1200" dirty="0" err="1">
                  <a:solidFill>
                    <a:srgbClr val="220911"/>
                  </a:solidFill>
                  <a:latin typeface="+mj-ea"/>
                  <a:ea typeface="+mj-ea"/>
                </a:rPr>
                <a:t>DataBinding</a:t>
              </a:r>
              <a:r>
                <a:rPr lang="zh-CN" altLang="en-US" sz="1200" dirty="0">
                  <a:solidFill>
                    <a:srgbClr val="220911"/>
                  </a:solidFill>
                  <a:latin typeface="+mj-ea"/>
                  <a:ea typeface="+mj-ea"/>
                </a:rPr>
                <a:t>工具库也可以帮助我们实现</a:t>
              </a:r>
              <a:r>
                <a:rPr lang="en-US" altLang="zh-CN" sz="1200" dirty="0">
                  <a:solidFill>
                    <a:srgbClr val="220911"/>
                  </a:solidFill>
                  <a:latin typeface="+mj-ea"/>
                  <a:ea typeface="+mj-ea"/>
                </a:rPr>
                <a:t>View</a:t>
              </a:r>
              <a:r>
                <a:rPr lang="zh-CN" altLang="en-US" sz="1200" dirty="0">
                  <a:solidFill>
                    <a:srgbClr val="220911"/>
                  </a:solidFill>
                  <a:latin typeface="+mj-ea"/>
                  <a:ea typeface="+mj-ea"/>
                </a:rPr>
                <a:t>和</a:t>
              </a:r>
              <a:r>
                <a:rPr lang="en-US" altLang="zh-CN" sz="1200" dirty="0">
                  <a:solidFill>
                    <a:srgbClr val="220911"/>
                  </a:solidFill>
                  <a:latin typeface="+mj-ea"/>
                  <a:ea typeface="+mj-ea"/>
                </a:rPr>
                <a:t>VM</a:t>
              </a:r>
              <a:r>
                <a:rPr lang="zh-CN" altLang="en-US" sz="1200" dirty="0">
                  <a:solidFill>
                    <a:srgbClr val="220911"/>
                  </a:solidFill>
                  <a:latin typeface="+mj-ea"/>
                  <a:ea typeface="+mj-ea"/>
                </a:rPr>
                <a:t>的双向数据绑定，而不需要</a:t>
              </a:r>
              <a:r>
                <a:rPr lang="en-US" altLang="zh-CN" sz="1200" dirty="0">
                  <a:solidFill>
                    <a:srgbClr val="220911"/>
                  </a:solidFill>
                  <a:latin typeface="+mj-ea"/>
                  <a:ea typeface="+mj-ea"/>
                </a:rPr>
                <a:t>VM</a:t>
              </a:r>
              <a:r>
                <a:rPr lang="zh-CN" altLang="en-US" sz="1200" dirty="0">
                  <a:solidFill>
                    <a:srgbClr val="220911"/>
                  </a:solidFill>
                  <a:latin typeface="+mj-ea"/>
                  <a:ea typeface="+mj-ea"/>
                </a:rPr>
                <a:t>依赖</a:t>
              </a:r>
              <a:r>
                <a:rPr lang="en-US" altLang="zh-CN" sz="1200" dirty="0">
                  <a:solidFill>
                    <a:srgbClr val="220911"/>
                  </a:solidFill>
                  <a:latin typeface="+mj-ea"/>
                  <a:ea typeface="+mj-ea"/>
                </a:rPr>
                <a:t>View</a:t>
              </a:r>
              <a:r>
                <a:rPr lang="zh-CN" altLang="en-US" sz="1200" dirty="0">
                  <a:solidFill>
                    <a:srgbClr val="220911"/>
                  </a:solidFill>
                  <a:latin typeface="+mj-ea"/>
                  <a:ea typeface="+mj-ea"/>
                </a:rPr>
                <a:t>层。</a:t>
              </a:r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630B3EC5-B67F-C045-B3ED-CD0EA8EBA2C1}"/>
                </a:ext>
              </a:extLst>
            </p:cNvPr>
            <p:cNvSpPr txBox="1"/>
            <p:nvPr/>
          </p:nvSpPr>
          <p:spPr>
            <a:xfrm>
              <a:off x="100965" y="950122"/>
              <a:ext cx="1199007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>
                  <a:solidFill>
                    <a:srgbClr val="220911"/>
                  </a:solidFill>
                  <a:latin typeface="+mj-lt"/>
                </a:rPr>
                <a:t>一、</a:t>
              </a:r>
              <a:r>
                <a:rPr lang="en-US" altLang="zh-CN" sz="1600" b="1" dirty="0" err="1">
                  <a:solidFill>
                    <a:srgbClr val="220911"/>
                  </a:solidFill>
                  <a:latin typeface="+mj-lt"/>
                </a:rPr>
                <a:t>DataBinding</a:t>
              </a:r>
              <a:r>
                <a:rPr lang="zh-CN" altLang="en-US" sz="1600" b="1" dirty="0">
                  <a:solidFill>
                    <a:srgbClr val="220911"/>
                  </a:solidFill>
                  <a:latin typeface="+mj-lt"/>
                </a:rPr>
                <a:t>简介</a:t>
              </a:r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CBA6280D-3820-9C40-882C-4149B8D40BC7}"/>
              </a:ext>
            </a:extLst>
          </p:cNvPr>
          <p:cNvGrpSpPr/>
          <p:nvPr/>
        </p:nvGrpSpPr>
        <p:grpSpPr>
          <a:xfrm>
            <a:off x="100965" y="1904230"/>
            <a:ext cx="11990070" cy="1152051"/>
            <a:chOff x="5591721" y="1919618"/>
            <a:chExt cx="6364059" cy="1214849"/>
          </a:xfrm>
        </p:grpSpPr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2B1C2FDB-6BF8-CB4A-940C-2B460E46972F}"/>
                </a:ext>
              </a:extLst>
            </p:cNvPr>
            <p:cNvSpPr txBox="1"/>
            <p:nvPr/>
          </p:nvSpPr>
          <p:spPr>
            <a:xfrm>
              <a:off x="5591721" y="1919618"/>
              <a:ext cx="345376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>
                  <a:solidFill>
                    <a:srgbClr val="220911"/>
                  </a:solidFill>
                  <a:latin typeface="+mj-lt"/>
                </a:rPr>
                <a:t>二、作用</a:t>
              </a: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FD9731AB-C10F-824E-A12B-B6E7FB5C7AF5}"/>
                </a:ext>
              </a:extLst>
            </p:cNvPr>
            <p:cNvSpPr txBox="1"/>
            <p:nvPr/>
          </p:nvSpPr>
          <p:spPr>
            <a:xfrm>
              <a:off x="5591721" y="2258172"/>
              <a:ext cx="6364059" cy="8762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 err="1">
                  <a:solidFill>
                    <a:srgbClr val="220911"/>
                  </a:solidFill>
                  <a:latin typeface="+mj-ea"/>
                  <a:ea typeface="+mj-ea"/>
                </a:rPr>
                <a:t>DataBinding</a:t>
              </a:r>
              <a:r>
                <a:rPr lang="zh-CN" altLang="en-US" sz="1200" dirty="0">
                  <a:solidFill>
                    <a:srgbClr val="220911"/>
                  </a:solidFill>
                  <a:latin typeface="+mj-ea"/>
                  <a:ea typeface="+mj-ea"/>
                </a:rPr>
                <a:t>支持双向数据绑定，</a:t>
              </a:r>
              <a:r>
                <a:rPr lang="en-US" altLang="zh-CN" sz="1200" dirty="0">
                  <a:solidFill>
                    <a:srgbClr val="220911"/>
                  </a:solidFill>
                  <a:latin typeface="+mj-ea"/>
                  <a:ea typeface="+mj-ea"/>
                </a:rPr>
                <a:t>XML</a:t>
              </a:r>
              <a:r>
                <a:rPr lang="zh-CN" altLang="en-US" sz="1200" dirty="0">
                  <a:solidFill>
                    <a:srgbClr val="220911"/>
                  </a:solidFill>
                  <a:latin typeface="+mj-ea"/>
                  <a:ea typeface="+mj-ea"/>
                </a:rPr>
                <a:t>可以直接设置数据源为</a:t>
              </a:r>
              <a:r>
                <a:rPr lang="en-US" altLang="zh-CN" sz="1200" dirty="0" err="1">
                  <a:solidFill>
                    <a:srgbClr val="220911"/>
                  </a:solidFill>
                  <a:latin typeface="+mj-ea"/>
                  <a:ea typeface="+mj-ea"/>
                </a:rPr>
                <a:t>ViewModel</a:t>
              </a:r>
              <a:r>
                <a:rPr lang="zh-CN" altLang="en-US" sz="1200" dirty="0">
                  <a:solidFill>
                    <a:srgbClr val="220911"/>
                  </a:solidFill>
                  <a:latin typeface="+mj-ea"/>
                  <a:ea typeface="+mj-ea"/>
                </a:rPr>
                <a:t>的</a:t>
              </a:r>
              <a:r>
                <a:rPr lang="en-US" altLang="zh-CN" sz="1200" dirty="0" err="1">
                  <a:solidFill>
                    <a:srgbClr val="220911"/>
                  </a:solidFill>
                  <a:latin typeface="+mj-ea"/>
                  <a:ea typeface="+mj-ea"/>
                </a:rPr>
                <a:t>LiveData</a:t>
              </a:r>
              <a:r>
                <a:rPr lang="zh-CN" altLang="en-US" sz="1200" dirty="0">
                  <a:solidFill>
                    <a:srgbClr val="220911"/>
                  </a:solidFill>
                  <a:latin typeface="+mj-ea"/>
                  <a:ea typeface="+mj-ea"/>
                </a:rPr>
                <a:t>，当用户交互界面触发数据改变时，也会直接改变了</a:t>
              </a:r>
              <a:r>
                <a:rPr lang="en-US" altLang="zh-CN" sz="1200" dirty="0" err="1">
                  <a:solidFill>
                    <a:srgbClr val="220911"/>
                  </a:solidFill>
                  <a:latin typeface="+mj-ea"/>
                  <a:ea typeface="+mj-ea"/>
                </a:rPr>
                <a:t>ViewModel</a:t>
              </a:r>
              <a:r>
                <a:rPr lang="zh-CN" altLang="en-US" sz="1200" dirty="0">
                  <a:solidFill>
                    <a:srgbClr val="220911"/>
                  </a:solidFill>
                  <a:latin typeface="+mj-ea"/>
                  <a:ea typeface="+mj-ea"/>
                </a:rPr>
                <a:t>的数据，同时</a:t>
              </a:r>
              <a:r>
                <a:rPr lang="en-US" altLang="zh-CN" sz="1200" dirty="0">
                  <a:solidFill>
                    <a:srgbClr val="220911"/>
                  </a:solidFill>
                  <a:latin typeface="+mj-ea"/>
                  <a:ea typeface="+mj-ea"/>
                </a:rPr>
                <a:t>View</a:t>
              </a:r>
              <a:r>
                <a:rPr lang="zh-CN" altLang="en-US" sz="1200" dirty="0">
                  <a:solidFill>
                    <a:srgbClr val="220911"/>
                  </a:solidFill>
                  <a:latin typeface="+mj-ea"/>
                  <a:ea typeface="+mj-ea"/>
                </a:rPr>
                <a:t>层也会监听</a:t>
              </a:r>
              <a:r>
                <a:rPr lang="en-US" altLang="zh-CN" sz="1200" dirty="0" err="1">
                  <a:solidFill>
                    <a:srgbClr val="220911"/>
                  </a:solidFill>
                  <a:latin typeface="+mj-ea"/>
                  <a:ea typeface="+mj-ea"/>
                </a:rPr>
                <a:t>LiveData</a:t>
              </a:r>
              <a:r>
                <a:rPr lang="zh-CN" altLang="en-US" sz="1200" dirty="0">
                  <a:solidFill>
                    <a:srgbClr val="220911"/>
                  </a:solidFill>
                  <a:latin typeface="+mj-ea"/>
                  <a:ea typeface="+mj-ea"/>
                </a:rPr>
                <a:t>的变化，并做相应的</a:t>
              </a:r>
              <a:r>
                <a:rPr lang="en-US" altLang="zh-CN" sz="1200" dirty="0">
                  <a:solidFill>
                    <a:srgbClr val="220911"/>
                  </a:solidFill>
                  <a:latin typeface="+mj-ea"/>
                  <a:ea typeface="+mj-ea"/>
                </a:rPr>
                <a:t>UI</a:t>
              </a:r>
              <a:r>
                <a:rPr lang="zh-CN" altLang="en-US" sz="1200" dirty="0">
                  <a:solidFill>
                    <a:srgbClr val="220911"/>
                  </a:solidFill>
                  <a:latin typeface="+mj-ea"/>
                  <a:ea typeface="+mj-ea"/>
                </a:rPr>
                <a:t>改变。</a:t>
              </a:r>
              <a:endParaRPr lang="en-US" altLang="zh-CN" sz="1200" dirty="0">
                <a:solidFill>
                  <a:srgbClr val="220911"/>
                </a:solidFill>
                <a:latin typeface="+mj-ea"/>
                <a:ea typeface="+mj-ea"/>
              </a:endParaRPr>
            </a:p>
            <a:p>
              <a:endParaRPr lang="en-US" altLang="zh-CN" sz="1200" dirty="0">
                <a:solidFill>
                  <a:srgbClr val="220911"/>
                </a:solidFill>
                <a:latin typeface="+mj-ea"/>
                <a:ea typeface="+mj-ea"/>
              </a:endParaRPr>
            </a:p>
            <a:p>
              <a:r>
                <a:rPr lang="zh-CN" altLang="en-US" sz="1200" dirty="0">
                  <a:solidFill>
                    <a:srgbClr val="220911"/>
                  </a:solidFill>
                  <a:latin typeface="+mj-ea"/>
                  <a:ea typeface="+mj-ea"/>
                </a:rPr>
                <a:t>所以</a:t>
              </a:r>
              <a:r>
                <a:rPr lang="en-US" altLang="zh-CN" sz="1200" dirty="0" err="1">
                  <a:solidFill>
                    <a:srgbClr val="220911"/>
                  </a:solidFill>
                  <a:latin typeface="+mj-ea"/>
                  <a:ea typeface="+mj-ea"/>
                </a:rPr>
                <a:t>DataBinding</a:t>
              </a:r>
              <a:r>
                <a:rPr lang="zh-CN" altLang="en-US" sz="1200" dirty="0">
                  <a:solidFill>
                    <a:srgbClr val="220911"/>
                  </a:solidFill>
                  <a:latin typeface="+mj-ea"/>
                  <a:ea typeface="+mj-ea"/>
                </a:rPr>
                <a:t>可以不需要</a:t>
              </a:r>
              <a:r>
                <a:rPr lang="en-US" altLang="zh-CN" sz="1200" dirty="0">
                  <a:solidFill>
                    <a:srgbClr val="220911"/>
                  </a:solidFill>
                  <a:latin typeface="+mj-ea"/>
                  <a:ea typeface="+mj-ea"/>
                </a:rPr>
                <a:t>View</a:t>
              </a:r>
              <a:r>
                <a:rPr lang="zh-CN" altLang="en-US" sz="1200" dirty="0">
                  <a:solidFill>
                    <a:srgbClr val="220911"/>
                  </a:solidFill>
                  <a:latin typeface="+mj-ea"/>
                  <a:ea typeface="+mj-ea"/>
                </a:rPr>
                <a:t>和</a:t>
              </a:r>
              <a:r>
                <a:rPr lang="en-US" altLang="zh-CN" sz="1200" dirty="0">
                  <a:solidFill>
                    <a:srgbClr val="220911"/>
                  </a:solidFill>
                  <a:latin typeface="+mj-ea"/>
                  <a:ea typeface="+mj-ea"/>
                </a:rPr>
                <a:t>VM</a:t>
              </a:r>
              <a:r>
                <a:rPr lang="zh-CN" altLang="en-US" sz="1200" dirty="0">
                  <a:solidFill>
                    <a:srgbClr val="220911"/>
                  </a:solidFill>
                  <a:latin typeface="+mj-ea"/>
                  <a:ea typeface="+mj-ea"/>
                </a:rPr>
                <a:t>进行相互依赖就能实现双向的数据传递，所以它也是</a:t>
              </a:r>
              <a:r>
                <a:rPr lang="en-US" altLang="zh-CN" sz="1200" dirty="0">
                  <a:solidFill>
                    <a:srgbClr val="220911"/>
                  </a:solidFill>
                  <a:latin typeface="+mj-ea"/>
                  <a:ea typeface="+mj-ea"/>
                </a:rPr>
                <a:t>Google</a:t>
              </a:r>
              <a:r>
                <a:rPr lang="zh-CN" altLang="en-US" sz="1200" dirty="0">
                  <a:solidFill>
                    <a:srgbClr val="220911"/>
                  </a:solidFill>
                  <a:latin typeface="+mj-ea"/>
                  <a:ea typeface="+mj-ea"/>
                </a:rPr>
                <a:t>官方比较推荐的框架工具之一。</a:t>
              </a:r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DAF3B276-7C49-7741-9A34-9D536B3F2F2B}"/>
              </a:ext>
            </a:extLst>
          </p:cNvPr>
          <p:cNvGrpSpPr/>
          <p:nvPr/>
        </p:nvGrpSpPr>
        <p:grpSpPr>
          <a:xfrm>
            <a:off x="100965" y="3225694"/>
            <a:ext cx="11990070" cy="967385"/>
            <a:chOff x="5591721" y="1919618"/>
            <a:chExt cx="6364059" cy="1020117"/>
          </a:xfrm>
        </p:grpSpPr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39B4FE4F-E6FB-B044-B635-BDF46DB35A05}"/>
                </a:ext>
              </a:extLst>
            </p:cNvPr>
            <p:cNvSpPr txBox="1"/>
            <p:nvPr/>
          </p:nvSpPr>
          <p:spPr>
            <a:xfrm>
              <a:off x="5591721" y="1919618"/>
              <a:ext cx="3453765" cy="3570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>
                  <a:solidFill>
                    <a:srgbClr val="220911"/>
                  </a:solidFill>
                  <a:latin typeface="+mj-lt"/>
                </a:rPr>
                <a:t>三、缺点</a:t>
              </a: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418261E1-FCA7-EB4F-B74E-941DE91405F0}"/>
                </a:ext>
              </a:extLst>
            </p:cNvPr>
            <p:cNvSpPr txBox="1"/>
            <p:nvPr/>
          </p:nvSpPr>
          <p:spPr>
            <a:xfrm>
              <a:off x="5591721" y="2258172"/>
              <a:ext cx="6364059" cy="6815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 err="1">
                  <a:solidFill>
                    <a:srgbClr val="220911"/>
                  </a:solidFill>
                  <a:latin typeface="+mj-ea"/>
                  <a:ea typeface="+mj-ea"/>
                </a:rPr>
                <a:t>DataBinding</a:t>
              </a:r>
              <a:r>
                <a:rPr lang="zh-CN" altLang="en-US" sz="1200" dirty="0">
                  <a:solidFill>
                    <a:srgbClr val="220911"/>
                  </a:solidFill>
                  <a:latin typeface="+mj-ea"/>
                  <a:ea typeface="+mj-ea"/>
                </a:rPr>
                <a:t>的优点非常明显，但是它的缺点也是非常明显。</a:t>
              </a:r>
              <a:endParaRPr lang="en-US" altLang="zh-CN" sz="1200" dirty="0">
                <a:solidFill>
                  <a:srgbClr val="220911"/>
                </a:solidFill>
                <a:latin typeface="+mj-ea"/>
                <a:ea typeface="+mj-ea"/>
              </a:endParaRPr>
            </a:p>
            <a:p>
              <a:r>
                <a:rPr lang="en-US" altLang="zh-CN" sz="1200" dirty="0">
                  <a:solidFill>
                    <a:srgbClr val="220911"/>
                  </a:solidFill>
                  <a:latin typeface="+mj-ea"/>
                  <a:ea typeface="+mj-ea"/>
                </a:rPr>
                <a:t>1</a:t>
              </a:r>
              <a:r>
                <a:rPr lang="zh-CN" altLang="en-US" sz="1200" dirty="0">
                  <a:solidFill>
                    <a:srgbClr val="220911"/>
                  </a:solidFill>
                  <a:latin typeface="+mj-ea"/>
                  <a:ea typeface="+mj-ea"/>
                </a:rPr>
                <a:t>、双向绑定需要在</a:t>
              </a:r>
              <a:r>
                <a:rPr lang="en-US" altLang="zh-CN" sz="1200" dirty="0">
                  <a:solidFill>
                    <a:srgbClr val="220911"/>
                  </a:solidFill>
                  <a:latin typeface="+mj-ea"/>
                  <a:ea typeface="+mj-ea"/>
                </a:rPr>
                <a:t>View</a:t>
              </a:r>
              <a:r>
                <a:rPr lang="zh-CN" altLang="en-US" sz="1200" dirty="0">
                  <a:solidFill>
                    <a:srgbClr val="220911"/>
                  </a:solidFill>
                  <a:latin typeface="+mj-ea"/>
                  <a:ea typeface="+mj-ea"/>
                </a:rPr>
                <a:t>里面绑定</a:t>
              </a:r>
              <a:r>
                <a:rPr lang="en-US" altLang="zh-CN" sz="1200" dirty="0">
                  <a:solidFill>
                    <a:srgbClr val="220911"/>
                  </a:solidFill>
                  <a:latin typeface="+mj-ea"/>
                  <a:ea typeface="+mj-ea"/>
                </a:rPr>
                <a:t>Model</a:t>
              </a:r>
              <a:r>
                <a:rPr lang="zh-CN" altLang="en-US" sz="1200" dirty="0">
                  <a:solidFill>
                    <a:srgbClr val="220911"/>
                  </a:solidFill>
                  <a:latin typeface="+mj-ea"/>
                  <a:ea typeface="+mj-ea"/>
                </a:rPr>
                <a:t>，会导致复用</a:t>
              </a:r>
              <a:r>
                <a:rPr lang="en-US" altLang="zh-CN" sz="1200" dirty="0">
                  <a:solidFill>
                    <a:srgbClr val="220911"/>
                  </a:solidFill>
                  <a:latin typeface="+mj-ea"/>
                  <a:ea typeface="+mj-ea"/>
                </a:rPr>
                <a:t>View</a:t>
              </a:r>
              <a:r>
                <a:rPr lang="zh-CN" altLang="en-US" sz="1200" dirty="0">
                  <a:solidFill>
                    <a:srgbClr val="220911"/>
                  </a:solidFill>
                  <a:latin typeface="+mj-ea"/>
                  <a:ea typeface="+mj-ea"/>
                </a:rPr>
                <a:t>比较困难。</a:t>
              </a:r>
              <a:endParaRPr lang="en-US" altLang="zh-CN" sz="1200" dirty="0">
                <a:solidFill>
                  <a:srgbClr val="220911"/>
                </a:solidFill>
                <a:latin typeface="+mj-ea"/>
                <a:ea typeface="+mj-ea"/>
              </a:endParaRPr>
            </a:p>
            <a:p>
              <a:r>
                <a:rPr lang="en-US" altLang="zh-CN" sz="1200" dirty="0">
                  <a:solidFill>
                    <a:srgbClr val="220911"/>
                  </a:solidFill>
                  <a:latin typeface="+mj-ea"/>
                  <a:ea typeface="+mj-ea"/>
                </a:rPr>
                <a:t>2</a:t>
              </a:r>
              <a:r>
                <a:rPr lang="zh-CN" altLang="en-US" sz="1200" dirty="0">
                  <a:solidFill>
                    <a:srgbClr val="220911"/>
                  </a:solidFill>
                  <a:latin typeface="+mj-ea"/>
                  <a:ea typeface="+mj-ea"/>
                </a:rPr>
                <a:t>、定位</a:t>
              </a:r>
              <a:r>
                <a:rPr lang="en-US" altLang="zh-CN" sz="1200" dirty="0">
                  <a:solidFill>
                    <a:srgbClr val="220911"/>
                  </a:solidFill>
                  <a:latin typeface="+mj-ea"/>
                  <a:ea typeface="+mj-ea"/>
                </a:rPr>
                <a:t>UI</a:t>
              </a:r>
              <a:r>
                <a:rPr lang="zh-CN" altLang="en-US" sz="1200" dirty="0">
                  <a:solidFill>
                    <a:srgbClr val="220911"/>
                  </a:solidFill>
                  <a:latin typeface="+mj-ea"/>
                  <a:ea typeface="+mj-ea"/>
                </a:rPr>
                <a:t>问题的时候比较困难，不确定是</a:t>
              </a:r>
              <a:r>
                <a:rPr lang="en-US" altLang="zh-CN" sz="1200" dirty="0">
                  <a:solidFill>
                    <a:srgbClr val="220911"/>
                  </a:solidFill>
                  <a:latin typeface="+mj-ea"/>
                  <a:ea typeface="+mj-ea"/>
                </a:rPr>
                <a:t>View</a:t>
              </a:r>
              <a:r>
                <a:rPr lang="zh-CN" altLang="en-US" sz="1200" dirty="0">
                  <a:solidFill>
                    <a:srgbClr val="220911"/>
                  </a:solidFill>
                  <a:latin typeface="+mj-ea"/>
                  <a:ea typeface="+mj-ea"/>
                </a:rPr>
                <a:t>的</a:t>
              </a:r>
              <a:r>
                <a:rPr lang="en-US" altLang="zh-CN" sz="1200" dirty="0">
                  <a:solidFill>
                    <a:srgbClr val="220911"/>
                  </a:solidFill>
                  <a:latin typeface="+mj-ea"/>
                  <a:ea typeface="+mj-ea"/>
                </a:rPr>
                <a:t>BUG</a:t>
              </a:r>
              <a:r>
                <a:rPr lang="zh-CN" altLang="en-US" sz="1200" dirty="0">
                  <a:solidFill>
                    <a:srgbClr val="220911"/>
                  </a:solidFill>
                  <a:latin typeface="+mj-ea"/>
                  <a:ea typeface="+mj-ea"/>
                </a:rPr>
                <a:t>还是</a:t>
              </a:r>
              <a:r>
                <a:rPr lang="en-US" altLang="zh-CN" sz="1200" dirty="0">
                  <a:solidFill>
                    <a:srgbClr val="220911"/>
                  </a:solidFill>
                  <a:latin typeface="+mj-ea"/>
                  <a:ea typeface="+mj-ea"/>
                </a:rPr>
                <a:t>Model</a:t>
              </a:r>
              <a:r>
                <a:rPr lang="zh-CN" altLang="en-US" sz="1200" dirty="0">
                  <a:solidFill>
                    <a:srgbClr val="220911"/>
                  </a:solidFill>
                  <a:latin typeface="+mj-ea"/>
                  <a:ea typeface="+mj-ea"/>
                </a:rPr>
                <a:t>的</a:t>
              </a:r>
              <a:r>
                <a:rPr lang="en-US" altLang="zh-CN" sz="1200" dirty="0">
                  <a:solidFill>
                    <a:srgbClr val="220911"/>
                  </a:solidFill>
                  <a:latin typeface="+mj-ea"/>
                  <a:ea typeface="+mj-ea"/>
                </a:rPr>
                <a:t>Bug</a:t>
              </a:r>
              <a:r>
                <a:rPr lang="zh-CN" altLang="en-US" sz="1200" dirty="0">
                  <a:solidFill>
                    <a:srgbClr val="220911"/>
                  </a:solidFill>
                  <a:latin typeface="+mj-ea"/>
                  <a:ea typeface="+mj-ea"/>
                </a:rPr>
                <a:t>。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17284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146515" y="171450"/>
            <a:ext cx="58989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</a:rPr>
              <a:t>利器六：</a:t>
            </a:r>
            <a:r>
              <a:rPr lang="en-US" altLang="zh-CN" sz="3200" dirty="0">
                <a:solidFill>
                  <a:schemeClr val="bg1"/>
                </a:solidFill>
              </a:rPr>
              <a:t>Dagger2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FAB1B338-6B0A-0943-9E87-3CD5039F0302}"/>
              </a:ext>
            </a:extLst>
          </p:cNvPr>
          <p:cNvGrpSpPr/>
          <p:nvPr/>
        </p:nvGrpSpPr>
        <p:grpSpPr>
          <a:xfrm>
            <a:off x="100965" y="950122"/>
            <a:ext cx="11990070" cy="615553"/>
            <a:chOff x="100965" y="950122"/>
            <a:chExt cx="11990070" cy="615553"/>
          </a:xfrm>
        </p:grpSpPr>
        <p:sp>
          <p:nvSpPr>
            <p:cNvPr id="19" name="文本框 18"/>
            <p:cNvSpPr txBox="1"/>
            <p:nvPr/>
          </p:nvSpPr>
          <p:spPr>
            <a:xfrm>
              <a:off x="100965" y="1288676"/>
              <a:ext cx="119900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solidFill>
                    <a:srgbClr val="220911"/>
                  </a:solidFill>
                  <a:latin typeface="+mj-ea"/>
                  <a:ea typeface="+mj-ea"/>
                </a:rPr>
                <a:t>Dagger</a:t>
              </a:r>
              <a:r>
                <a:rPr lang="zh-CN" altLang="en-US" sz="1200" dirty="0">
                  <a:solidFill>
                    <a:srgbClr val="220911"/>
                  </a:solidFill>
                  <a:latin typeface="+mj-ea"/>
                  <a:ea typeface="+mj-ea"/>
                </a:rPr>
                <a:t>是为</a:t>
              </a:r>
              <a:r>
                <a:rPr lang="en-US" altLang="zh-CN" sz="1200" dirty="0">
                  <a:solidFill>
                    <a:srgbClr val="220911"/>
                  </a:solidFill>
                  <a:latin typeface="+mj-ea"/>
                  <a:ea typeface="+mj-ea"/>
                </a:rPr>
                <a:t>Android</a:t>
              </a:r>
              <a:r>
                <a:rPr lang="zh-CN" altLang="en-US" sz="1200" dirty="0">
                  <a:solidFill>
                    <a:srgbClr val="220911"/>
                  </a:solidFill>
                  <a:latin typeface="+mj-ea"/>
                  <a:ea typeface="+mj-ea"/>
                </a:rPr>
                <a:t>和</a:t>
              </a:r>
              <a:r>
                <a:rPr lang="en-US" altLang="zh-CN" sz="1200" dirty="0">
                  <a:solidFill>
                    <a:srgbClr val="220911"/>
                  </a:solidFill>
                  <a:latin typeface="+mj-ea"/>
                  <a:ea typeface="+mj-ea"/>
                </a:rPr>
                <a:t>Java</a:t>
              </a:r>
              <a:r>
                <a:rPr lang="zh-CN" altLang="en-US" sz="1200" dirty="0">
                  <a:solidFill>
                    <a:srgbClr val="220911"/>
                  </a:solidFill>
                  <a:latin typeface="+mj-ea"/>
                  <a:ea typeface="+mj-ea"/>
                </a:rPr>
                <a:t>平台提供的一个完全静态的，在编译时进行依赖注入的框架。</a:t>
              </a:r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630B3EC5-B67F-C045-B3ED-CD0EA8EBA2C1}"/>
                </a:ext>
              </a:extLst>
            </p:cNvPr>
            <p:cNvSpPr txBox="1"/>
            <p:nvPr/>
          </p:nvSpPr>
          <p:spPr>
            <a:xfrm>
              <a:off x="100965" y="950122"/>
              <a:ext cx="1199007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>
                  <a:solidFill>
                    <a:srgbClr val="220911"/>
                  </a:solidFill>
                  <a:latin typeface="+mj-lt"/>
                </a:rPr>
                <a:t>一、</a:t>
              </a:r>
              <a:r>
                <a:rPr lang="en-US" altLang="zh-CN" sz="1600" b="1" dirty="0">
                  <a:solidFill>
                    <a:srgbClr val="220911"/>
                  </a:solidFill>
                  <a:latin typeface="+mj-lt"/>
                </a:rPr>
                <a:t>Daager2</a:t>
              </a:r>
              <a:r>
                <a:rPr lang="zh-CN" altLang="en-US" sz="1600" b="1" dirty="0">
                  <a:solidFill>
                    <a:srgbClr val="220911"/>
                  </a:solidFill>
                  <a:latin typeface="+mj-lt"/>
                </a:rPr>
                <a:t>简介</a:t>
              </a:r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52DEF466-517E-8141-986E-1DCDBD34A39E}"/>
              </a:ext>
            </a:extLst>
          </p:cNvPr>
          <p:cNvGrpSpPr/>
          <p:nvPr/>
        </p:nvGrpSpPr>
        <p:grpSpPr>
          <a:xfrm>
            <a:off x="100965" y="3331406"/>
            <a:ext cx="6976730" cy="1169551"/>
            <a:chOff x="100964" y="5659103"/>
            <a:chExt cx="11990071" cy="1169551"/>
          </a:xfrm>
        </p:grpSpPr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1E955B06-5524-5541-85DB-71D40C7D4E82}"/>
                </a:ext>
              </a:extLst>
            </p:cNvPr>
            <p:cNvSpPr txBox="1"/>
            <p:nvPr/>
          </p:nvSpPr>
          <p:spPr>
            <a:xfrm>
              <a:off x="100964" y="5659103"/>
              <a:ext cx="345376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>
                  <a:solidFill>
                    <a:srgbClr val="220911"/>
                  </a:solidFill>
                  <a:latin typeface="+mj-lt"/>
                </a:rPr>
                <a:t>三、</a:t>
              </a:r>
              <a:r>
                <a:rPr lang="en-US" altLang="zh-CN" sz="1600" b="1" dirty="0">
                  <a:solidFill>
                    <a:srgbClr val="220911"/>
                  </a:solidFill>
                  <a:latin typeface="+mj-lt"/>
                </a:rPr>
                <a:t>Dagger2</a:t>
              </a:r>
              <a:r>
                <a:rPr lang="zh-CN" altLang="en-US" sz="1600" b="1" dirty="0">
                  <a:solidFill>
                    <a:srgbClr val="220911"/>
                  </a:solidFill>
                  <a:latin typeface="+mj-lt"/>
                </a:rPr>
                <a:t>作用</a:t>
              </a: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8129D164-E4A2-724C-B26D-2E1E7C139762}"/>
                </a:ext>
              </a:extLst>
            </p:cNvPr>
            <p:cNvSpPr txBox="1"/>
            <p:nvPr/>
          </p:nvSpPr>
          <p:spPr>
            <a:xfrm>
              <a:off x="100966" y="5997657"/>
              <a:ext cx="1199006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>
                  <a:solidFill>
                    <a:srgbClr val="220911"/>
                  </a:solidFill>
                  <a:latin typeface="+mj-ea"/>
                  <a:ea typeface="+mj-ea"/>
                </a:rPr>
                <a:t>使用</a:t>
              </a:r>
              <a:r>
                <a:rPr lang="en-US" altLang="zh-CN" sz="1200" dirty="0">
                  <a:solidFill>
                    <a:srgbClr val="220911"/>
                  </a:solidFill>
                  <a:latin typeface="+mj-ea"/>
                  <a:ea typeface="+mj-ea"/>
                </a:rPr>
                <a:t>Dagger2</a:t>
              </a:r>
              <a:r>
                <a:rPr lang="zh-CN" altLang="en-US" sz="1200" dirty="0">
                  <a:solidFill>
                    <a:srgbClr val="220911"/>
                  </a:solidFill>
                  <a:latin typeface="+mj-ea"/>
                  <a:ea typeface="+mj-ea"/>
                </a:rPr>
                <a:t>提供注入的方式来获取到对象的使用，我们可以通过它来把一些复用性比较强的类（比如说网络服务、数据库服务等）改造成依赖注入的方式来获取。</a:t>
              </a:r>
              <a:endParaRPr lang="en-US" altLang="zh-CN" sz="1200" dirty="0">
                <a:solidFill>
                  <a:srgbClr val="220911"/>
                </a:solidFill>
                <a:latin typeface="+mj-ea"/>
                <a:ea typeface="+mj-ea"/>
              </a:endParaRPr>
            </a:p>
            <a:p>
              <a:endParaRPr lang="en-US" altLang="zh-CN" sz="1200" dirty="0">
                <a:solidFill>
                  <a:srgbClr val="220911"/>
                </a:solidFill>
                <a:latin typeface="+mj-ea"/>
                <a:ea typeface="+mj-ea"/>
              </a:endParaRPr>
            </a:p>
            <a:p>
              <a:r>
                <a:rPr lang="zh-CN" altLang="en-US" sz="1200" dirty="0">
                  <a:solidFill>
                    <a:srgbClr val="220911"/>
                  </a:solidFill>
                  <a:latin typeface="+mj-ea"/>
                  <a:ea typeface="+mj-ea"/>
                </a:rPr>
                <a:t>不过</a:t>
              </a:r>
              <a:r>
                <a:rPr lang="en-US" altLang="zh-CN" sz="1200" dirty="0">
                  <a:solidFill>
                    <a:srgbClr val="220911"/>
                  </a:solidFill>
                  <a:latin typeface="+mj-ea"/>
                  <a:ea typeface="+mj-ea"/>
                </a:rPr>
                <a:t>Dagger2</a:t>
              </a:r>
              <a:r>
                <a:rPr lang="zh-CN" altLang="en-US" sz="1200" dirty="0">
                  <a:solidFill>
                    <a:srgbClr val="220911"/>
                  </a:solidFill>
                  <a:latin typeface="+mj-ea"/>
                  <a:ea typeface="+mj-ea"/>
                </a:rPr>
                <a:t>也是一把双刃剑，学习成本比较高，使用不当容易出现编译问题。</a:t>
              </a:r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D4EE4B4F-5158-6B4E-AF13-A4507FC8A167}"/>
              </a:ext>
            </a:extLst>
          </p:cNvPr>
          <p:cNvGrpSpPr/>
          <p:nvPr/>
        </p:nvGrpSpPr>
        <p:grpSpPr>
          <a:xfrm>
            <a:off x="100965" y="1288676"/>
            <a:ext cx="11462466" cy="4085461"/>
            <a:chOff x="100965" y="1288676"/>
            <a:chExt cx="11462466" cy="4085461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FBFFBB58-6AF3-1A45-8485-73B2217C42EF}"/>
                </a:ext>
              </a:extLst>
            </p:cNvPr>
            <p:cNvGrpSpPr/>
            <p:nvPr/>
          </p:nvGrpSpPr>
          <p:grpSpPr>
            <a:xfrm>
              <a:off x="100965" y="1919618"/>
              <a:ext cx="7083606" cy="1354217"/>
              <a:chOff x="100965" y="1919618"/>
              <a:chExt cx="11990070" cy="1354217"/>
            </a:xfrm>
          </p:grpSpPr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ED5658B6-A91E-E54E-BEB7-28E958CEA7A7}"/>
                  </a:ext>
                </a:extLst>
              </p:cNvPr>
              <p:cNvSpPr txBox="1"/>
              <p:nvPr/>
            </p:nvSpPr>
            <p:spPr>
              <a:xfrm>
                <a:off x="100965" y="1919618"/>
                <a:ext cx="345376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600" b="1" dirty="0">
                    <a:solidFill>
                      <a:srgbClr val="220911"/>
                    </a:solidFill>
                    <a:latin typeface="+mj-lt"/>
                  </a:rPr>
                  <a:t>二、依赖注入</a:t>
                </a:r>
              </a:p>
            </p:txBody>
          </p:sp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692F20C3-2C2F-E345-8D4A-11E255948EDF}"/>
                  </a:ext>
                </a:extLst>
              </p:cNvPr>
              <p:cNvSpPr txBox="1"/>
              <p:nvPr/>
            </p:nvSpPr>
            <p:spPr>
              <a:xfrm>
                <a:off x="100965" y="2258172"/>
                <a:ext cx="11990070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solidFill>
                      <a:srgbClr val="220911"/>
                    </a:solidFill>
                    <a:latin typeface="+mj-ea"/>
                    <a:ea typeface="+mj-ea"/>
                  </a:rPr>
                  <a:t>Hard Init</a:t>
                </a:r>
                <a:r>
                  <a:rPr lang="zh-CN" altLang="en-US" sz="1200" dirty="0">
                    <a:solidFill>
                      <a:srgbClr val="220911"/>
                    </a:solidFill>
                    <a:latin typeface="+mj-ea"/>
                    <a:ea typeface="+mj-ea"/>
                  </a:rPr>
                  <a:t>：在一个类中创建另一个对象的实例，从而持有它的依赖，这个称为 </a:t>
                </a:r>
                <a:r>
                  <a:rPr lang="en-US" altLang="zh-CN" sz="1200" dirty="0">
                    <a:solidFill>
                      <a:srgbClr val="220911"/>
                    </a:solidFill>
                    <a:latin typeface="+mj-ea"/>
                    <a:ea typeface="+mj-ea"/>
                  </a:rPr>
                  <a:t>Hard</a:t>
                </a:r>
                <a:r>
                  <a:rPr lang="zh-CN" altLang="en-US" sz="1200" dirty="0">
                    <a:solidFill>
                      <a:srgbClr val="220911"/>
                    </a:solidFill>
                    <a:latin typeface="+mj-ea"/>
                    <a:ea typeface="+mj-ea"/>
                  </a:rPr>
                  <a:t> </a:t>
                </a:r>
                <a:r>
                  <a:rPr lang="en-US" altLang="zh-CN" sz="1200" dirty="0">
                    <a:solidFill>
                      <a:srgbClr val="220911"/>
                    </a:solidFill>
                    <a:latin typeface="+mj-ea"/>
                    <a:ea typeface="+mj-ea"/>
                  </a:rPr>
                  <a:t>Init</a:t>
                </a:r>
                <a:r>
                  <a:rPr lang="zh-CN" altLang="en-US" sz="1200" dirty="0">
                    <a:solidFill>
                      <a:srgbClr val="220911"/>
                    </a:solidFill>
                    <a:latin typeface="+mj-ea"/>
                    <a:ea typeface="+mj-ea"/>
                  </a:rPr>
                  <a:t>。</a:t>
                </a:r>
                <a:endParaRPr lang="en-US" altLang="zh-CN" sz="1200" dirty="0">
                  <a:solidFill>
                    <a:srgbClr val="220911"/>
                  </a:solidFill>
                  <a:latin typeface="+mj-ea"/>
                  <a:ea typeface="+mj-ea"/>
                </a:endParaRPr>
              </a:p>
              <a:p>
                <a:endParaRPr lang="en-US" altLang="zh-CN" sz="1200" dirty="0">
                  <a:solidFill>
                    <a:srgbClr val="220911"/>
                  </a:solidFill>
                  <a:latin typeface="+mj-ea"/>
                  <a:ea typeface="+mj-ea"/>
                </a:endParaRPr>
              </a:p>
              <a:p>
                <a:r>
                  <a:rPr lang="zh-CN" altLang="en-US" sz="1200" dirty="0">
                    <a:solidFill>
                      <a:srgbClr val="220911"/>
                    </a:solidFill>
                    <a:latin typeface="+mj-ea"/>
                    <a:ea typeface="+mj-ea"/>
                  </a:rPr>
                  <a:t>依赖注入：避免</a:t>
                </a:r>
                <a:r>
                  <a:rPr lang="en-US" altLang="zh-CN" sz="1200" dirty="0">
                    <a:solidFill>
                      <a:srgbClr val="220911"/>
                    </a:solidFill>
                    <a:latin typeface="+mj-ea"/>
                    <a:ea typeface="+mj-ea"/>
                  </a:rPr>
                  <a:t>Hard</a:t>
                </a:r>
                <a:r>
                  <a:rPr lang="zh-CN" altLang="en-US" sz="1200" dirty="0">
                    <a:solidFill>
                      <a:srgbClr val="220911"/>
                    </a:solidFill>
                    <a:latin typeface="+mj-ea"/>
                    <a:ea typeface="+mj-ea"/>
                  </a:rPr>
                  <a:t> </a:t>
                </a:r>
                <a:r>
                  <a:rPr lang="en-US" altLang="zh-CN" sz="1200" dirty="0">
                    <a:solidFill>
                      <a:srgbClr val="220911"/>
                    </a:solidFill>
                    <a:latin typeface="+mj-ea"/>
                    <a:ea typeface="+mj-ea"/>
                  </a:rPr>
                  <a:t>Init</a:t>
                </a:r>
                <a:r>
                  <a:rPr lang="zh-CN" altLang="en-US" sz="1200" dirty="0">
                    <a:solidFill>
                      <a:srgbClr val="220911"/>
                    </a:solidFill>
                    <a:latin typeface="+mj-ea"/>
                    <a:ea typeface="+mj-ea"/>
                  </a:rPr>
                  <a:t>的依赖方式。常见的三种依赖注入有构造函数注入、</a:t>
                </a:r>
                <a:r>
                  <a:rPr lang="en-US" altLang="zh-CN" sz="1200" dirty="0">
                    <a:solidFill>
                      <a:srgbClr val="220911"/>
                    </a:solidFill>
                    <a:latin typeface="+mj-ea"/>
                    <a:ea typeface="+mj-ea"/>
                  </a:rPr>
                  <a:t>setter</a:t>
                </a:r>
                <a:r>
                  <a:rPr lang="zh-CN" altLang="en-US" sz="1200" dirty="0">
                    <a:solidFill>
                      <a:srgbClr val="220911"/>
                    </a:solidFill>
                    <a:latin typeface="+mj-ea"/>
                    <a:ea typeface="+mj-ea"/>
                  </a:rPr>
                  <a:t>注入、接口注入。</a:t>
                </a:r>
                <a:endParaRPr lang="en-US" altLang="zh-CN" sz="1200" dirty="0">
                  <a:solidFill>
                    <a:srgbClr val="220911"/>
                  </a:solidFill>
                  <a:latin typeface="+mj-ea"/>
                  <a:ea typeface="+mj-ea"/>
                </a:endParaRPr>
              </a:p>
              <a:p>
                <a:endParaRPr lang="en-US" altLang="zh-CN" sz="1200" dirty="0">
                  <a:solidFill>
                    <a:srgbClr val="220911"/>
                  </a:solidFill>
                  <a:latin typeface="+mj-ea"/>
                  <a:ea typeface="+mj-ea"/>
                </a:endParaRPr>
              </a:p>
              <a:p>
                <a:endParaRPr lang="zh-CN" altLang="en-US" sz="1200" dirty="0">
                  <a:solidFill>
                    <a:srgbClr val="220911"/>
                  </a:solidFill>
                  <a:latin typeface="+mj-ea"/>
                  <a:ea typeface="+mj-ea"/>
                </a:endParaRPr>
              </a:p>
            </p:txBody>
          </p:sp>
        </p:grpSp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E0EBCE90-B0A0-4C48-9BBB-BA6E234B3D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93329" y="1288676"/>
              <a:ext cx="4070102" cy="4085461"/>
            </a:xfrm>
            <a:prstGeom prst="rect">
              <a:avLst/>
            </a:prstGeom>
          </p:spPr>
        </p:pic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B49BDF6D-7370-5F42-9A73-B77689B6D1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0250" y="991326"/>
            <a:ext cx="7378212" cy="5479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524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146515" y="171450"/>
            <a:ext cx="58989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</a:rPr>
              <a:t>开始拥抱</a:t>
            </a:r>
            <a:r>
              <a:rPr lang="en-US" altLang="zh-CN" sz="3200" dirty="0">
                <a:solidFill>
                  <a:schemeClr val="bg1"/>
                </a:solidFill>
              </a:rPr>
              <a:t>MVVM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1FD79B0F-FDAD-C947-B034-5318EE1834B6}"/>
              </a:ext>
            </a:extLst>
          </p:cNvPr>
          <p:cNvGrpSpPr/>
          <p:nvPr/>
        </p:nvGrpSpPr>
        <p:grpSpPr>
          <a:xfrm>
            <a:off x="168424" y="908665"/>
            <a:ext cx="11821645" cy="5651663"/>
            <a:chOff x="168424" y="908665"/>
            <a:chExt cx="11821645" cy="5651663"/>
          </a:xfrm>
        </p:grpSpPr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177FC61C-ADF5-E944-8427-5DE68E6F4C92}"/>
                </a:ext>
              </a:extLst>
            </p:cNvPr>
            <p:cNvSpPr txBox="1"/>
            <p:nvPr/>
          </p:nvSpPr>
          <p:spPr>
            <a:xfrm>
              <a:off x="168424" y="908665"/>
              <a:ext cx="1182164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>
                  <a:solidFill>
                    <a:srgbClr val="220911"/>
                  </a:solidFill>
                  <a:latin typeface="+mj-ea"/>
                  <a:ea typeface="+mj-ea"/>
                </a:rPr>
                <a:t>介绍完各种利器之后，只要我们使用</a:t>
              </a:r>
              <a:r>
                <a:rPr lang="en-US" altLang="zh-CN" sz="1200" dirty="0" err="1">
                  <a:solidFill>
                    <a:srgbClr val="220911"/>
                  </a:solidFill>
                  <a:latin typeface="+mj-ea"/>
                  <a:ea typeface="+mj-ea"/>
                </a:rPr>
                <a:t>ViewModel</a:t>
              </a:r>
              <a:r>
                <a:rPr lang="zh-CN" altLang="en-US" sz="1200" dirty="0">
                  <a:solidFill>
                    <a:srgbClr val="220911"/>
                  </a:solidFill>
                  <a:latin typeface="+mj-ea"/>
                  <a:ea typeface="+mj-ea"/>
                </a:rPr>
                <a:t>、</a:t>
              </a:r>
              <a:r>
                <a:rPr lang="en-US" altLang="zh-CN" sz="1200" dirty="0" err="1">
                  <a:solidFill>
                    <a:srgbClr val="220911"/>
                  </a:solidFill>
                  <a:latin typeface="+mj-ea"/>
                  <a:ea typeface="+mj-ea"/>
                </a:rPr>
                <a:t>LiveData</a:t>
              </a:r>
              <a:r>
                <a:rPr lang="zh-CN" altLang="en-US" sz="1200" dirty="0">
                  <a:solidFill>
                    <a:srgbClr val="220911"/>
                  </a:solidFill>
                  <a:latin typeface="+mj-ea"/>
                  <a:ea typeface="+mj-ea"/>
                </a:rPr>
                <a:t>、</a:t>
              </a:r>
              <a:r>
                <a:rPr lang="en-US" altLang="zh-CN" sz="1200" dirty="0">
                  <a:solidFill>
                    <a:srgbClr val="220911"/>
                  </a:solidFill>
                  <a:latin typeface="+mj-ea"/>
                  <a:ea typeface="+mj-ea"/>
                </a:rPr>
                <a:t>Lifecycle</a:t>
              </a:r>
              <a:r>
                <a:rPr lang="zh-CN" altLang="en-US" sz="1200" dirty="0">
                  <a:solidFill>
                    <a:srgbClr val="220911"/>
                  </a:solidFill>
                  <a:latin typeface="+mj-ea"/>
                  <a:ea typeface="+mj-ea"/>
                </a:rPr>
                <a:t>、协程就能够开始大胆拥抱</a:t>
              </a:r>
              <a:r>
                <a:rPr lang="en-US" altLang="zh-CN" sz="1200" dirty="0">
                  <a:solidFill>
                    <a:srgbClr val="220911"/>
                  </a:solidFill>
                  <a:latin typeface="+mj-ea"/>
                  <a:ea typeface="+mj-ea"/>
                </a:rPr>
                <a:t>MVVM</a:t>
              </a:r>
              <a:r>
                <a:rPr lang="zh-CN" altLang="en-US" sz="1200" dirty="0">
                  <a:solidFill>
                    <a:srgbClr val="220911"/>
                  </a:solidFill>
                  <a:latin typeface="+mj-ea"/>
                  <a:ea typeface="+mj-ea"/>
                </a:rPr>
                <a:t>了，下面举一个</a:t>
              </a:r>
              <a:r>
                <a:rPr lang="en-US" altLang="zh-CN" sz="1200" dirty="0" err="1">
                  <a:solidFill>
                    <a:srgbClr val="220911"/>
                  </a:solidFill>
                  <a:latin typeface="+mj-ea"/>
                  <a:ea typeface="+mj-ea"/>
                </a:rPr>
                <a:t>Bigo</a:t>
              </a:r>
              <a:r>
                <a:rPr lang="zh-CN" altLang="en-US" sz="1200" dirty="0">
                  <a:solidFill>
                    <a:srgbClr val="220911"/>
                  </a:solidFill>
                  <a:latin typeface="+mj-ea"/>
                  <a:ea typeface="+mj-ea"/>
                </a:rPr>
                <a:t> </a:t>
              </a:r>
              <a:r>
                <a:rPr lang="en-US" altLang="zh-CN" sz="1200" dirty="0">
                  <a:solidFill>
                    <a:srgbClr val="220911"/>
                  </a:solidFill>
                  <a:latin typeface="+mj-ea"/>
                  <a:ea typeface="+mj-ea"/>
                </a:rPr>
                <a:t>Live</a:t>
              </a:r>
              <a:r>
                <a:rPr lang="zh-CN" altLang="en-US" sz="1200" dirty="0">
                  <a:solidFill>
                    <a:srgbClr val="220911"/>
                  </a:solidFill>
                  <a:latin typeface="+mj-ea"/>
                  <a:ea typeface="+mj-ea"/>
                </a:rPr>
                <a:t>的</a:t>
              </a:r>
              <a:r>
                <a:rPr lang="en-US" altLang="zh-CN" sz="1200" dirty="0">
                  <a:solidFill>
                    <a:srgbClr val="220911"/>
                  </a:solidFill>
                  <a:latin typeface="+mj-ea"/>
                  <a:ea typeface="+mj-ea"/>
                </a:rPr>
                <a:t>MVVM</a:t>
              </a:r>
              <a:r>
                <a:rPr lang="zh-CN" altLang="en-US" sz="1200" dirty="0">
                  <a:solidFill>
                    <a:srgbClr val="220911"/>
                  </a:solidFill>
                  <a:latin typeface="+mj-ea"/>
                  <a:ea typeface="+mj-ea"/>
                </a:rPr>
                <a:t>例子，这里拉取好友列表的逻辑就采用了</a:t>
              </a:r>
              <a:r>
                <a:rPr lang="en-US" altLang="zh-CN" sz="1200" dirty="0">
                  <a:solidFill>
                    <a:srgbClr val="220911"/>
                  </a:solidFill>
                  <a:latin typeface="+mj-ea"/>
                  <a:ea typeface="+mj-ea"/>
                </a:rPr>
                <a:t>MVVM</a:t>
              </a:r>
              <a:r>
                <a:rPr lang="zh-CN" altLang="en-US" sz="1200" dirty="0">
                  <a:solidFill>
                    <a:srgbClr val="220911"/>
                  </a:solidFill>
                  <a:latin typeface="+mj-ea"/>
                  <a:ea typeface="+mj-ea"/>
                </a:rPr>
                <a:t>的分层：</a:t>
              </a:r>
            </a:p>
          </p:txBody>
        </p:sp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1DECC5DC-6D42-EE4E-B842-CA9CA10B02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6884" y="1463704"/>
              <a:ext cx="2849632" cy="5096624"/>
            </a:xfrm>
            <a:prstGeom prst="rect">
              <a:avLst/>
            </a:prstGeom>
          </p:spPr>
        </p:pic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6A59A2F3-0F7A-9F42-89B3-D22C0BA58B37}"/>
              </a:ext>
            </a:extLst>
          </p:cNvPr>
          <p:cNvGrpSpPr/>
          <p:nvPr/>
        </p:nvGrpSpPr>
        <p:grpSpPr>
          <a:xfrm>
            <a:off x="3404777" y="1485327"/>
            <a:ext cx="8415647" cy="4189488"/>
            <a:chOff x="3404777" y="1485327"/>
            <a:chExt cx="8415647" cy="4189488"/>
          </a:xfrm>
        </p:grpSpPr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A13FCB88-9C6B-D941-B4E4-38C76E0C3039}"/>
                </a:ext>
              </a:extLst>
            </p:cNvPr>
            <p:cNvSpPr txBox="1"/>
            <p:nvPr/>
          </p:nvSpPr>
          <p:spPr>
            <a:xfrm>
              <a:off x="3404777" y="1485327"/>
              <a:ext cx="20069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dirty="0"/>
                <a:t>一、代码分层</a:t>
              </a:r>
            </a:p>
          </p:txBody>
        </p:sp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1B541B8B-DD86-AC46-BCA1-D8F30CE54C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04777" y="2064552"/>
              <a:ext cx="8415647" cy="36102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940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146515" y="171450"/>
            <a:ext cx="58989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</a:rPr>
              <a:t>开始拥抱</a:t>
            </a:r>
            <a:r>
              <a:rPr lang="en-US" altLang="zh-CN" sz="3200" dirty="0">
                <a:solidFill>
                  <a:schemeClr val="bg1"/>
                </a:solidFill>
              </a:rPr>
              <a:t>MVVM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8198838D-DEB9-4949-B522-5A4EA03130CA}"/>
              </a:ext>
            </a:extLst>
          </p:cNvPr>
          <p:cNvGrpSpPr/>
          <p:nvPr/>
        </p:nvGrpSpPr>
        <p:grpSpPr>
          <a:xfrm>
            <a:off x="115311" y="998439"/>
            <a:ext cx="11680845" cy="5688111"/>
            <a:chOff x="115311" y="998439"/>
            <a:chExt cx="11680845" cy="5688111"/>
          </a:xfrm>
        </p:grpSpPr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A13FCB88-9C6B-D941-B4E4-38C76E0C3039}"/>
                </a:ext>
              </a:extLst>
            </p:cNvPr>
            <p:cNvSpPr txBox="1"/>
            <p:nvPr/>
          </p:nvSpPr>
          <p:spPr>
            <a:xfrm>
              <a:off x="115311" y="998439"/>
              <a:ext cx="30312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dirty="0"/>
                <a:t>二、</a:t>
              </a:r>
              <a:r>
                <a:rPr kumimoji="1" lang="en-US" altLang="zh-CN" dirty="0"/>
                <a:t>View</a:t>
              </a:r>
              <a:r>
                <a:rPr kumimoji="1" lang="zh-CN" altLang="en-US" dirty="0"/>
                <a:t>层代码实现</a:t>
              </a:r>
            </a:p>
          </p:txBody>
        </p:sp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D69BB7C4-B2E6-4447-9831-A1F839C7E0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4818" y="1367771"/>
              <a:ext cx="5783392" cy="5318779"/>
            </a:xfrm>
            <a:prstGeom prst="rect">
              <a:avLst/>
            </a:prstGeom>
          </p:spPr>
        </p:pic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AC54D4F7-2465-BF4F-B119-48DA4E5F4388}"/>
                </a:ext>
              </a:extLst>
            </p:cNvPr>
            <p:cNvSpPr txBox="1"/>
            <p:nvPr/>
          </p:nvSpPr>
          <p:spPr>
            <a:xfrm>
              <a:off x="6096000" y="2386312"/>
              <a:ext cx="5700156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dirty="0" err="1"/>
                <a:t>observerData</a:t>
              </a:r>
              <a:r>
                <a:rPr kumimoji="1" lang="zh-CN" altLang="en-US" dirty="0"/>
                <a:t>：监听</a:t>
              </a:r>
              <a:r>
                <a:rPr kumimoji="1" lang="en-US" altLang="zh-CN" dirty="0" err="1"/>
                <a:t>ViewModel</a:t>
              </a:r>
              <a:r>
                <a:rPr kumimoji="1" lang="zh-CN" altLang="en-US" dirty="0"/>
                <a:t>的</a:t>
              </a:r>
              <a:r>
                <a:rPr kumimoji="1" lang="en-US" altLang="zh-CN" dirty="0" err="1"/>
                <a:t>LiveData</a:t>
              </a:r>
              <a:r>
                <a:rPr kumimoji="1" lang="zh-CN" altLang="en-US" dirty="0"/>
                <a:t>，在有数据变化时更新</a:t>
              </a:r>
              <a:r>
                <a:rPr kumimoji="1" lang="en-US" altLang="zh-CN" dirty="0"/>
                <a:t>UI</a:t>
              </a:r>
            </a:p>
            <a:p>
              <a:endParaRPr kumimoji="1" lang="en-US" altLang="zh-CN" dirty="0"/>
            </a:p>
            <a:p>
              <a:r>
                <a:rPr kumimoji="1" lang="en-US" altLang="zh-CN" dirty="0" err="1"/>
                <a:t>loadMoreList</a:t>
              </a:r>
              <a:r>
                <a:rPr kumimoji="1" lang="zh-CN" altLang="en-US" dirty="0"/>
                <a:t>：调用</a:t>
              </a:r>
              <a:r>
                <a:rPr kumimoji="1" lang="en-US" altLang="zh-CN" dirty="0" err="1"/>
                <a:t>ViewModel</a:t>
              </a:r>
              <a:r>
                <a:rPr kumimoji="1" lang="zh-CN" altLang="en-US" dirty="0"/>
                <a:t>的</a:t>
              </a:r>
              <a:r>
                <a:rPr kumimoji="1" lang="en-US" altLang="zh-CN" dirty="0" err="1"/>
                <a:t>loadMoreList</a:t>
              </a:r>
              <a:r>
                <a:rPr kumimoji="1" lang="zh-CN" altLang="en-US" dirty="0"/>
                <a:t>，具体的业务逻辑放到</a:t>
              </a:r>
              <a:r>
                <a:rPr kumimoji="1" lang="en-US" altLang="zh-CN" dirty="0" err="1"/>
                <a:t>ViewModel</a:t>
              </a:r>
              <a:r>
                <a:rPr kumimoji="1" lang="zh-CN" altLang="en-US" dirty="0"/>
                <a:t>实现</a:t>
              </a:r>
              <a:endParaRPr kumimoji="1" lang="en-US" altLang="zh-CN" dirty="0"/>
            </a:p>
            <a:p>
              <a:endParaRPr kumimoji="1" lang="en-US" altLang="zh-CN" dirty="0"/>
            </a:p>
            <a:p>
              <a:r>
                <a:rPr kumimoji="1" lang="en-US" altLang="zh-CN" dirty="0" err="1"/>
                <a:t>refreshList</a:t>
              </a:r>
              <a:r>
                <a:rPr kumimoji="1" lang="zh-CN" altLang="en-US" dirty="0"/>
                <a:t>：调用</a:t>
              </a:r>
              <a:r>
                <a:rPr kumimoji="1" lang="en-US" altLang="zh-CN" dirty="0" err="1"/>
                <a:t>ViewModel</a:t>
              </a:r>
              <a:r>
                <a:rPr kumimoji="1" lang="zh-CN" altLang="en-US" dirty="0"/>
                <a:t>的</a:t>
              </a:r>
              <a:r>
                <a:rPr kumimoji="1" lang="en-US" altLang="zh-CN" dirty="0" err="1"/>
                <a:t>refreshList</a:t>
              </a:r>
              <a:r>
                <a:rPr kumimoji="1" lang="zh-CN" altLang="en-US" dirty="0"/>
                <a:t>，具体业务逻辑放到</a:t>
              </a:r>
              <a:r>
                <a:rPr kumimoji="1" lang="en-US" altLang="zh-CN" dirty="0" err="1"/>
                <a:t>ViewModel</a:t>
              </a:r>
              <a:r>
                <a:rPr kumimoji="1" lang="zh-CN" altLang="en-US" dirty="0"/>
                <a:t>实现</a:t>
              </a:r>
              <a:endParaRPr kumimoji="1" lang="en-US" altLang="zh-CN" dirty="0"/>
            </a:p>
          </p:txBody>
        </p:sp>
      </p:grpSp>
    </p:spTree>
    <p:extLst>
      <p:ext uri="{BB962C8B-B14F-4D97-AF65-F5344CB8AC3E}">
        <p14:creationId xmlns:p14="http://schemas.microsoft.com/office/powerpoint/2010/main" val="2509770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146515" y="171450"/>
            <a:ext cx="58989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</a:rPr>
              <a:t>开始拥抱</a:t>
            </a:r>
            <a:r>
              <a:rPr lang="en-US" altLang="zh-CN" sz="3200" dirty="0">
                <a:solidFill>
                  <a:schemeClr val="bg1"/>
                </a:solidFill>
              </a:rPr>
              <a:t>MVVM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13FCB88-9C6B-D941-B4E4-38C76E0C3039}"/>
              </a:ext>
            </a:extLst>
          </p:cNvPr>
          <p:cNvSpPr txBox="1"/>
          <p:nvPr/>
        </p:nvSpPr>
        <p:spPr>
          <a:xfrm>
            <a:off x="115311" y="998439"/>
            <a:ext cx="30312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三、</a:t>
            </a:r>
            <a:r>
              <a:rPr kumimoji="1" lang="en-US" altLang="zh-CN" dirty="0" err="1"/>
              <a:t>ViewModel</a:t>
            </a:r>
            <a:r>
              <a:rPr kumimoji="1" lang="zh-CN" altLang="en-US" dirty="0"/>
              <a:t>层代码实现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A4B85BD-1B4F-1C43-9B88-0D74FDBE2D27}"/>
              </a:ext>
            </a:extLst>
          </p:cNvPr>
          <p:cNvSpPr txBox="1"/>
          <p:nvPr/>
        </p:nvSpPr>
        <p:spPr>
          <a:xfrm>
            <a:off x="356260" y="185255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CCC6849-01B2-8A4E-8DF0-EA82087385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68" y="1588265"/>
            <a:ext cx="6069950" cy="381500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CF15211-892A-574D-8816-29C86C48F1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3818" y="1619467"/>
            <a:ext cx="6406883" cy="3752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741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146515" y="171450"/>
            <a:ext cx="58989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</a:rPr>
              <a:t>开始拥抱</a:t>
            </a:r>
            <a:r>
              <a:rPr lang="en-US" altLang="zh-CN" sz="3200" dirty="0">
                <a:solidFill>
                  <a:schemeClr val="bg1"/>
                </a:solidFill>
              </a:rPr>
              <a:t>MVVM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A4B85BD-1B4F-1C43-9B88-0D74FDBE2D27}"/>
              </a:ext>
            </a:extLst>
          </p:cNvPr>
          <p:cNvSpPr txBox="1"/>
          <p:nvPr/>
        </p:nvSpPr>
        <p:spPr>
          <a:xfrm>
            <a:off x="356260" y="185255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1DE54DBF-C7CE-FA4F-AF00-F94B5B88C5D3}"/>
              </a:ext>
            </a:extLst>
          </p:cNvPr>
          <p:cNvGrpSpPr/>
          <p:nvPr/>
        </p:nvGrpSpPr>
        <p:grpSpPr>
          <a:xfrm>
            <a:off x="115311" y="998439"/>
            <a:ext cx="7739329" cy="3062922"/>
            <a:chOff x="115311" y="998439"/>
            <a:chExt cx="7739329" cy="3062922"/>
          </a:xfrm>
        </p:grpSpPr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A13FCB88-9C6B-D941-B4E4-38C76E0C3039}"/>
                </a:ext>
              </a:extLst>
            </p:cNvPr>
            <p:cNvSpPr txBox="1"/>
            <p:nvPr/>
          </p:nvSpPr>
          <p:spPr>
            <a:xfrm>
              <a:off x="115311" y="998439"/>
              <a:ext cx="30312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dirty="0"/>
                <a:t>四、</a:t>
              </a:r>
              <a:r>
                <a:rPr kumimoji="1" lang="en-US" altLang="zh-CN" dirty="0"/>
                <a:t>Model</a:t>
              </a:r>
              <a:r>
                <a:rPr kumimoji="1" lang="zh-CN" altLang="en-US" dirty="0"/>
                <a:t>层代码实现</a:t>
              </a:r>
            </a:p>
          </p:txBody>
        </p:sp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87867003-16BB-F747-8986-D5AA8C9320E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5312" y="1367771"/>
              <a:ext cx="7739328" cy="2693590"/>
            </a:xfrm>
            <a:prstGeom prst="rect">
              <a:avLst/>
            </a:prstGeom>
          </p:spPr>
        </p:pic>
      </p:grpSp>
      <p:pic>
        <p:nvPicPr>
          <p:cNvPr id="6" name="图片 5">
            <a:extLst>
              <a:ext uri="{FF2B5EF4-FFF2-40B4-BE49-F238E27FC236}">
                <a16:creationId xmlns:a16="http://schemas.microsoft.com/office/drawing/2014/main" id="{6FE483CF-BA2E-B643-85FD-9B283AAF23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4812" y="3327148"/>
            <a:ext cx="6843629" cy="3119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272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0" y="-288371"/>
            <a:ext cx="2894886" cy="7725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9600" dirty="0">
                <a:solidFill>
                  <a:schemeClr val="bg1"/>
                </a:solidFill>
              </a:rPr>
              <a:t>4</a:t>
            </a:r>
            <a:endParaRPr lang="zh-CN" altLang="en-US" sz="49600" dirty="0">
              <a:solidFill>
                <a:schemeClr val="bg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588614" y="4157008"/>
            <a:ext cx="274611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b="1" dirty="0">
                <a:solidFill>
                  <a:schemeClr val="bg1"/>
                </a:solidFill>
              </a:rPr>
              <a:t>PART</a:t>
            </a:r>
            <a:endParaRPr lang="zh-CN" altLang="en-US" sz="6000" b="1" dirty="0">
              <a:solidFill>
                <a:schemeClr val="bg1"/>
              </a:solidFill>
            </a:endParaRPr>
          </a:p>
        </p:txBody>
      </p:sp>
      <p:cxnSp>
        <p:nvCxnSpPr>
          <p:cNvPr id="6" name="直接连接符 5"/>
          <p:cNvCxnSpPr/>
          <p:nvPr/>
        </p:nvCxnSpPr>
        <p:spPr>
          <a:xfrm flipV="1">
            <a:off x="4155800" y="2133600"/>
            <a:ext cx="2737400" cy="350822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5735943" y="3818144"/>
            <a:ext cx="62037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dirty="0">
                <a:solidFill>
                  <a:schemeClr val="bg1"/>
                </a:solidFill>
              </a:rPr>
              <a:t>一千个</a:t>
            </a:r>
            <a:r>
              <a:rPr lang="en-US" altLang="zh-CN" sz="6000" dirty="0">
                <a:solidFill>
                  <a:schemeClr val="bg1"/>
                </a:solidFill>
              </a:rPr>
              <a:t>”MMVM”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5888344" y="4989123"/>
            <a:ext cx="53274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i="1" dirty="0">
                <a:solidFill>
                  <a:schemeClr val="bg1">
                    <a:lumMod val="95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对比不同的</a:t>
            </a:r>
            <a:r>
              <a:rPr lang="en-US" altLang="zh-CN" sz="1200" i="1" dirty="0">
                <a:solidFill>
                  <a:schemeClr val="bg1">
                    <a:lumMod val="95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MVVM</a:t>
            </a:r>
            <a:r>
              <a:rPr lang="zh-CN" altLang="en-US" sz="1200" i="1" dirty="0">
                <a:solidFill>
                  <a:schemeClr val="bg1">
                    <a:lumMod val="95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实现框架</a:t>
            </a:r>
          </a:p>
        </p:txBody>
      </p:sp>
    </p:spTree>
    <p:extLst>
      <p:ext uri="{BB962C8B-B14F-4D97-AF65-F5344CB8AC3E}">
        <p14:creationId xmlns:p14="http://schemas.microsoft.com/office/powerpoint/2010/main" val="3465723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9" grpId="0"/>
      <p:bldP spid="1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146515" y="171450"/>
            <a:ext cx="58989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</a:rPr>
              <a:t>不同的</a:t>
            </a:r>
            <a:r>
              <a:rPr lang="en-US" altLang="zh-CN" sz="3200" dirty="0">
                <a:solidFill>
                  <a:schemeClr val="bg1"/>
                </a:solidFill>
              </a:rPr>
              <a:t>MVVM</a:t>
            </a:r>
            <a:r>
              <a:rPr lang="zh-CN" altLang="en-US" sz="3200" dirty="0">
                <a:solidFill>
                  <a:schemeClr val="bg1"/>
                </a:solidFill>
              </a:rPr>
              <a:t>实现框架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6E65710-55ED-C547-BFC5-804CACB99361}"/>
              </a:ext>
            </a:extLst>
          </p:cNvPr>
          <p:cNvSpPr txBox="1"/>
          <p:nvPr/>
        </p:nvSpPr>
        <p:spPr>
          <a:xfrm>
            <a:off x="700644" y="147254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1204C6DA-8E19-7545-B885-E56F80ADA9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5847141"/>
              </p:ext>
            </p:extLst>
          </p:nvPr>
        </p:nvGraphicFramePr>
        <p:xfrm>
          <a:off x="305846" y="2666913"/>
          <a:ext cx="11664441" cy="35220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61151">
                  <a:extLst>
                    <a:ext uri="{9D8B030D-6E8A-4147-A177-3AD203B41FA5}">
                      <a16:colId xmlns:a16="http://schemas.microsoft.com/office/drawing/2014/main" val="4241962193"/>
                    </a:ext>
                  </a:extLst>
                </a:gridCol>
                <a:gridCol w="2788511">
                  <a:extLst>
                    <a:ext uri="{9D8B030D-6E8A-4147-A177-3AD203B41FA5}">
                      <a16:colId xmlns:a16="http://schemas.microsoft.com/office/drawing/2014/main" val="2795924694"/>
                    </a:ext>
                  </a:extLst>
                </a:gridCol>
                <a:gridCol w="5514779">
                  <a:extLst>
                    <a:ext uri="{9D8B030D-6E8A-4147-A177-3AD203B41FA5}">
                      <a16:colId xmlns:a16="http://schemas.microsoft.com/office/drawing/2014/main" val="3649190460"/>
                    </a:ext>
                  </a:extLst>
                </a:gridCol>
              </a:tblGrid>
              <a:tr h="235109"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框架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介绍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实现方式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7915539"/>
                  </a:ext>
                </a:extLst>
              </a:tr>
              <a:tr h="687973">
                <a:tc>
                  <a:txBody>
                    <a:bodyPr/>
                    <a:lstStyle/>
                    <a:p>
                      <a:r>
                        <a:rPr lang="en" altLang="zh-CN" sz="1400" b="1" u="sng" dirty="0">
                          <a:hlinkClick r:id="rId2"/>
                        </a:rPr>
                        <a:t>Jetpack-MVVM-Best-Practice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dirty="0">
                          <a:solidFill>
                            <a:srgbClr val="220911"/>
                          </a:solidFill>
                        </a:rPr>
                        <a:t>掘金某自称</a:t>
                      </a:r>
                      <a:r>
                        <a:rPr lang="en-US" altLang="zh-CN" sz="1400" dirty="0">
                          <a:solidFill>
                            <a:srgbClr val="220911"/>
                          </a:solidFill>
                        </a:rPr>
                        <a:t>MVVM</a:t>
                      </a:r>
                      <a:r>
                        <a:rPr lang="zh-CN" altLang="en-US" sz="1400" dirty="0">
                          <a:solidFill>
                            <a:srgbClr val="220911"/>
                          </a:solidFill>
                        </a:rPr>
                        <a:t>最佳实践的开源框架</a:t>
                      </a:r>
                      <a:r>
                        <a:rPr lang="en-US" altLang="zh-CN" sz="1400" dirty="0">
                          <a:solidFill>
                            <a:srgbClr val="220911"/>
                          </a:solidFill>
                        </a:rPr>
                        <a:t>Demo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 err="1">
                          <a:solidFill>
                            <a:srgbClr val="220911"/>
                          </a:solidFill>
                        </a:rPr>
                        <a:t>ViewModel+LiveData</a:t>
                      </a:r>
                      <a:r>
                        <a:rPr lang="en-US" altLang="zh-CN" sz="1400" dirty="0">
                          <a:solidFill>
                            <a:srgbClr val="220911"/>
                          </a:solidFill>
                        </a:rPr>
                        <a:t>+</a:t>
                      </a:r>
                      <a:r>
                        <a:rPr lang="zh-CN" altLang="en-US" sz="1400" dirty="0">
                          <a:solidFill>
                            <a:srgbClr val="220911"/>
                          </a:solidFill>
                        </a:rPr>
                        <a:t>单例</a:t>
                      </a:r>
                      <a:r>
                        <a:rPr lang="en-US" altLang="zh-CN" sz="1400" dirty="0" err="1">
                          <a:solidFill>
                            <a:srgbClr val="220911"/>
                          </a:solidFill>
                        </a:rPr>
                        <a:t>Repository+DataBinding</a:t>
                      </a:r>
                      <a:r>
                        <a:rPr lang="zh-CN" altLang="en-US" sz="1400" dirty="0">
                          <a:solidFill>
                            <a:srgbClr val="220911"/>
                          </a:solidFill>
                        </a:rPr>
                        <a:t>（</a:t>
                      </a:r>
                      <a:r>
                        <a:rPr lang="en-US" altLang="zh-CN" sz="1400" dirty="0">
                          <a:solidFill>
                            <a:srgbClr val="220911"/>
                          </a:solidFill>
                        </a:rPr>
                        <a:t>VM</a:t>
                      </a:r>
                      <a:r>
                        <a:rPr lang="zh-CN" altLang="en-US" sz="1400" dirty="0">
                          <a:solidFill>
                            <a:srgbClr val="220911"/>
                          </a:solidFill>
                        </a:rPr>
                        <a:t>通过监听</a:t>
                      </a:r>
                      <a:r>
                        <a:rPr lang="en-US" altLang="zh-CN" sz="1400" dirty="0">
                          <a:solidFill>
                            <a:srgbClr val="220911"/>
                          </a:solidFill>
                        </a:rPr>
                        <a:t>Model</a:t>
                      </a:r>
                      <a:r>
                        <a:rPr lang="zh-CN" altLang="en-US" sz="1400" dirty="0">
                          <a:solidFill>
                            <a:srgbClr val="220911"/>
                          </a:solidFill>
                        </a:rPr>
                        <a:t>的</a:t>
                      </a:r>
                      <a:r>
                        <a:rPr lang="en-US" altLang="zh-CN" sz="1400" dirty="0" err="1">
                          <a:solidFill>
                            <a:srgbClr val="220911"/>
                          </a:solidFill>
                        </a:rPr>
                        <a:t>LiveData</a:t>
                      </a:r>
                      <a:r>
                        <a:rPr lang="zh-CN" altLang="en-US" sz="1400" dirty="0">
                          <a:solidFill>
                            <a:srgbClr val="220911"/>
                          </a:solidFill>
                        </a:rPr>
                        <a:t>感知数据变化）</a:t>
                      </a:r>
                      <a:endParaRPr lang="zh-CN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6103720"/>
                  </a:ext>
                </a:extLst>
              </a:tr>
              <a:tr h="685522">
                <a:tc>
                  <a:txBody>
                    <a:bodyPr/>
                    <a:lstStyle/>
                    <a:p>
                      <a:r>
                        <a:rPr lang="en" altLang="zh-CN" sz="1400" b="1" u="sng" dirty="0">
                          <a:solidFill>
                            <a:srgbClr val="0070C0"/>
                          </a:solidFill>
                          <a:hlinkClick r:id="rId3"/>
                        </a:rPr>
                        <a:t>Todo-app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Google</a:t>
                      </a:r>
                      <a:r>
                        <a:rPr lang="zh-CN" altLang="en-US" sz="1400" dirty="0"/>
                        <a:t>开源的</a:t>
                      </a:r>
                      <a:r>
                        <a:rPr lang="en-US" altLang="zh-CN" sz="1400" dirty="0"/>
                        <a:t>Android</a:t>
                      </a:r>
                      <a:r>
                        <a:rPr lang="zh-CN" altLang="en-US" sz="1400" dirty="0"/>
                        <a:t>架构</a:t>
                      </a:r>
                      <a:r>
                        <a:rPr lang="en-US" altLang="zh-CN" sz="1400" dirty="0"/>
                        <a:t>app</a:t>
                      </a:r>
                      <a:r>
                        <a:rPr lang="zh-CN" altLang="en-US" sz="1400" dirty="0"/>
                        <a:t> </a:t>
                      </a:r>
                      <a:r>
                        <a:rPr lang="en-US" altLang="zh-CN" sz="1400" dirty="0"/>
                        <a:t>demo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 err="1"/>
                        <a:t>ViewModel+LiveData</a:t>
                      </a:r>
                      <a:r>
                        <a:rPr lang="en-US" altLang="zh-CN" sz="1400" dirty="0"/>
                        <a:t>+</a:t>
                      </a:r>
                      <a:r>
                        <a:rPr lang="zh-CN" altLang="en-US" sz="1400" dirty="0"/>
                        <a:t>单例</a:t>
                      </a:r>
                      <a:r>
                        <a:rPr lang="en-US" altLang="zh-CN" sz="1400" dirty="0" err="1"/>
                        <a:t>Repository+DataBinding</a:t>
                      </a:r>
                      <a:r>
                        <a:rPr lang="en-US" altLang="zh-CN" sz="1400" dirty="0"/>
                        <a:t>+</a:t>
                      </a:r>
                      <a:r>
                        <a:rPr lang="zh-CN" altLang="en-US" sz="1400" dirty="0"/>
                        <a:t>封装</a:t>
                      </a:r>
                      <a:r>
                        <a:rPr lang="en-US" altLang="zh-CN" sz="1400" dirty="0" err="1"/>
                        <a:t>ViewModelFactory</a:t>
                      </a:r>
                      <a:r>
                        <a:rPr lang="zh-CN" altLang="en-US" sz="1400" dirty="0"/>
                        <a:t>便于在任何地方获取</a:t>
                      </a:r>
                      <a:r>
                        <a:rPr lang="en-US" altLang="zh-CN" sz="1400" dirty="0" err="1"/>
                        <a:t>ViewModel</a:t>
                      </a:r>
                      <a:r>
                        <a:rPr lang="zh-CN" altLang="en-US" sz="1400" dirty="0"/>
                        <a:t>实例。</a:t>
                      </a:r>
                      <a:endParaRPr lang="en-US" altLang="zh-CN" sz="1400" dirty="0"/>
                    </a:p>
                    <a:p>
                      <a:endParaRPr lang="en-US" altLang="zh-CN" sz="1400" dirty="0"/>
                    </a:p>
                    <a:p>
                      <a:r>
                        <a:rPr lang="en-US" altLang="zh-CN" sz="1400" dirty="0" err="1"/>
                        <a:t>ViewModel</a:t>
                      </a:r>
                      <a:r>
                        <a:rPr lang="zh-CN" altLang="en-US" sz="1400" dirty="0"/>
                        <a:t>持有一个处理事件的</a:t>
                      </a:r>
                      <a:r>
                        <a:rPr lang="en-US" altLang="zh-CN" sz="1400" dirty="0" err="1"/>
                        <a:t>LiveData</a:t>
                      </a:r>
                      <a:r>
                        <a:rPr lang="zh-CN" altLang="en-US" sz="1400" dirty="0"/>
                        <a:t>，用以不同的</a:t>
                      </a:r>
                      <a:r>
                        <a:rPr lang="en-US" altLang="zh-CN" sz="1400" dirty="0"/>
                        <a:t>View</a:t>
                      </a:r>
                      <a:r>
                        <a:rPr lang="zh-CN" altLang="en-US" sz="1400" dirty="0"/>
                        <a:t>层之间的通信。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5458229"/>
                  </a:ext>
                </a:extLst>
              </a:tr>
              <a:tr h="685522">
                <a:tc>
                  <a:txBody>
                    <a:bodyPr/>
                    <a:lstStyle/>
                    <a:p>
                      <a:r>
                        <a:rPr lang="en" altLang="zh-CN" sz="1400" b="1" i="0" u="sng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4"/>
                        </a:rPr>
                        <a:t>iosched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Google IO</a:t>
                      </a:r>
                      <a:r>
                        <a:rPr lang="zh-CN" altLang="en-US" sz="1400" dirty="0"/>
                        <a:t>大会的应用</a:t>
                      </a:r>
                      <a:r>
                        <a:rPr lang="en-US" altLang="zh-CN" sz="1400" dirty="0"/>
                        <a:t>app</a:t>
                      </a:r>
                      <a:r>
                        <a:rPr lang="zh-CN" altLang="en-US" sz="1400" dirty="0"/>
                        <a:t>，采用了</a:t>
                      </a:r>
                      <a:r>
                        <a:rPr lang="en-US" altLang="zh-CN" sz="1400" dirty="0"/>
                        <a:t>MVVM</a:t>
                      </a:r>
                      <a:r>
                        <a:rPr lang="zh-CN" altLang="en-US" sz="1400" dirty="0"/>
                        <a:t>的架构。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 err="1"/>
                        <a:t>ViewModel+LiveData+Daager-Android</a:t>
                      </a:r>
                      <a:r>
                        <a:rPr lang="zh-CN" altLang="en-US" sz="1400" dirty="0"/>
                        <a:t>实现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6552064"/>
                  </a:ext>
                </a:extLst>
              </a:tr>
              <a:tr h="685522">
                <a:tc>
                  <a:txBody>
                    <a:bodyPr/>
                    <a:lstStyle/>
                    <a:p>
                      <a:r>
                        <a:rPr lang="en-US" altLang="zh-CN" sz="1400" b="1" dirty="0" err="1">
                          <a:solidFill>
                            <a:schemeClr val="accent5">
                              <a:lumMod val="75000"/>
                            </a:schemeClr>
                          </a:solidFill>
                          <a:hlinkClick r:id="rId5"/>
                        </a:rPr>
                        <a:t>archdemo</a:t>
                      </a:r>
                      <a:endParaRPr lang="zh-CN" altLang="en-US" sz="1400" b="1" dirty="0">
                        <a:solidFill>
                          <a:schemeClr val="accent5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 err="1"/>
                        <a:t>Likee</a:t>
                      </a:r>
                      <a:r>
                        <a:rPr lang="zh-CN" altLang="en-US" sz="1400" dirty="0"/>
                        <a:t>目前使用的</a:t>
                      </a:r>
                      <a:r>
                        <a:rPr lang="en-US" altLang="zh-CN" sz="1400" dirty="0"/>
                        <a:t>MVVM</a:t>
                      </a:r>
                      <a:r>
                        <a:rPr lang="zh-CN" altLang="en-US" sz="1400" dirty="0"/>
                        <a:t>架构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 err="1"/>
                        <a:t>ViewComponent+ViewModel+LiveData</a:t>
                      </a:r>
                      <a:r>
                        <a:rPr lang="en-US" altLang="zh-CN" sz="1400" dirty="0"/>
                        <a:t>+</a:t>
                      </a:r>
                      <a:r>
                        <a:rPr lang="zh-CN" altLang="en-US" sz="1400" dirty="0"/>
                        <a:t>共享</a:t>
                      </a:r>
                      <a:r>
                        <a:rPr lang="en-US" altLang="zh-CN" sz="1400" dirty="0" err="1"/>
                        <a:t>ViewModel</a:t>
                      </a:r>
                      <a:r>
                        <a:rPr lang="zh-CN" altLang="en-US" sz="1400" dirty="0"/>
                        <a:t>实现模块通信</a:t>
                      </a:r>
                      <a:r>
                        <a:rPr lang="en-US" altLang="zh-CN" sz="1400" dirty="0"/>
                        <a:t>+</a:t>
                      </a:r>
                      <a:r>
                        <a:rPr lang="zh-CN" altLang="en-US" sz="1400" dirty="0"/>
                        <a:t>自定义</a:t>
                      </a:r>
                      <a:r>
                        <a:rPr lang="en-US" altLang="zh-CN" sz="1400" dirty="0" err="1"/>
                        <a:t>ActionViewModel</a:t>
                      </a:r>
                      <a:r>
                        <a:rPr lang="zh-CN" altLang="en-US" sz="1400" dirty="0"/>
                        <a:t>默认有一个事件处理的</a:t>
                      </a:r>
                      <a:r>
                        <a:rPr lang="en-US" altLang="zh-CN" sz="1400" dirty="0" err="1"/>
                        <a:t>LiveData</a:t>
                      </a:r>
                      <a:endParaRPr lang="zh-CN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7406433"/>
                  </a:ext>
                </a:extLst>
              </a:tr>
            </a:tbl>
          </a:graphicData>
        </a:graphic>
      </p:graphicFrame>
      <p:sp>
        <p:nvSpPr>
          <p:cNvPr id="9" name="文本框 8">
            <a:extLst>
              <a:ext uri="{FF2B5EF4-FFF2-40B4-BE49-F238E27FC236}">
                <a16:creationId xmlns:a16="http://schemas.microsoft.com/office/drawing/2014/main" id="{2D122AFE-45A2-3241-AB25-650F82929C7C}"/>
              </a:ext>
            </a:extLst>
          </p:cNvPr>
          <p:cNvSpPr txBox="1"/>
          <p:nvPr/>
        </p:nvSpPr>
        <p:spPr>
          <a:xfrm>
            <a:off x="305846" y="978822"/>
            <a:ext cx="1174652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dirty="0"/>
              <a:t>刚开始看不同的</a:t>
            </a:r>
            <a:r>
              <a:rPr kumimoji="1" lang="en-US" altLang="zh-CN" sz="1400" dirty="0"/>
              <a:t>MVVM</a:t>
            </a:r>
            <a:r>
              <a:rPr kumimoji="1" lang="zh-CN" altLang="en-US" sz="1400" dirty="0"/>
              <a:t>框架时，会有一种“一千个人有一千个哈姆雷特”的感觉，感觉每个实现对</a:t>
            </a:r>
            <a:r>
              <a:rPr kumimoji="1" lang="en-US" altLang="zh-CN" sz="1400" dirty="0"/>
              <a:t>MVVM</a:t>
            </a:r>
            <a:r>
              <a:rPr kumimoji="1" lang="zh-CN" altLang="en-US" sz="1400" dirty="0"/>
              <a:t>的理解都会有偏差，不过深入了解之后，发现其实大家整体思想还是差不多，都是在</a:t>
            </a:r>
            <a:r>
              <a:rPr kumimoji="1" lang="en-US" altLang="zh-CN" sz="1400" dirty="0" err="1"/>
              <a:t>ViewModel+LiveData+Lifecycle</a:t>
            </a:r>
            <a:r>
              <a:rPr kumimoji="1" lang="zh-CN" altLang="en-US" sz="1400" dirty="0"/>
              <a:t>加上一些其他工具来实现，其实框架没有唯一的标准，只有符合实际业务开发的框架才是好的框架。</a:t>
            </a:r>
            <a:endParaRPr kumimoji="1" lang="en-US" altLang="zh-CN" sz="1400" dirty="0"/>
          </a:p>
          <a:p>
            <a:endParaRPr kumimoji="1" lang="en-US" altLang="zh-CN" sz="1400" dirty="0"/>
          </a:p>
          <a:p>
            <a:r>
              <a:rPr kumimoji="1" lang="zh-CN" altLang="en-US" sz="1400" dirty="0"/>
              <a:t>我们可以通过了解不同的实现，来选择到底什么是适合我们项目使用的，并整合出属于自己的一套框架。</a:t>
            </a:r>
            <a:endParaRPr kumimoji="1" lang="en-US" altLang="zh-CN" sz="1400" dirty="0"/>
          </a:p>
        </p:txBody>
      </p:sp>
    </p:spTree>
    <p:extLst>
      <p:ext uri="{BB962C8B-B14F-4D97-AF65-F5344CB8AC3E}">
        <p14:creationId xmlns:p14="http://schemas.microsoft.com/office/powerpoint/2010/main" val="3832125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0" y="-288371"/>
            <a:ext cx="2894886" cy="7725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9600" dirty="0">
                <a:solidFill>
                  <a:schemeClr val="bg1"/>
                </a:solidFill>
              </a:rPr>
              <a:t>5</a:t>
            </a:r>
            <a:endParaRPr lang="zh-CN" altLang="en-US" sz="49600" dirty="0">
              <a:solidFill>
                <a:schemeClr val="bg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588614" y="4157008"/>
            <a:ext cx="274611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b="1" dirty="0">
                <a:solidFill>
                  <a:schemeClr val="bg1"/>
                </a:solidFill>
              </a:rPr>
              <a:t>PART</a:t>
            </a:r>
            <a:endParaRPr lang="zh-CN" altLang="en-US" sz="6000" b="1" dirty="0">
              <a:solidFill>
                <a:schemeClr val="bg1"/>
              </a:solidFill>
            </a:endParaRPr>
          </a:p>
        </p:txBody>
      </p:sp>
      <p:cxnSp>
        <p:nvCxnSpPr>
          <p:cNvPr id="6" name="直接连接符 5"/>
          <p:cNvCxnSpPr/>
          <p:nvPr/>
        </p:nvCxnSpPr>
        <p:spPr>
          <a:xfrm flipV="1">
            <a:off x="4155800" y="2133600"/>
            <a:ext cx="2737400" cy="350822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5735943" y="3818144"/>
            <a:ext cx="62037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dirty="0">
                <a:solidFill>
                  <a:schemeClr val="bg1"/>
                </a:solidFill>
              </a:rPr>
              <a:t>如何落地</a:t>
            </a:r>
            <a:r>
              <a:rPr lang="en-US" altLang="zh-CN" sz="6000" dirty="0">
                <a:solidFill>
                  <a:schemeClr val="bg1"/>
                </a:solidFill>
              </a:rPr>
              <a:t>MVVM</a:t>
            </a:r>
            <a:r>
              <a:rPr lang="zh-CN" altLang="en-US" sz="6000" dirty="0">
                <a:solidFill>
                  <a:schemeClr val="bg1"/>
                </a:solidFill>
              </a:rPr>
              <a:t>？</a:t>
            </a:r>
            <a:endParaRPr lang="en-US" altLang="zh-CN" sz="6000" dirty="0">
              <a:solidFill>
                <a:schemeClr val="bg1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888344" y="4989123"/>
            <a:ext cx="53274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i="1" dirty="0">
                <a:solidFill>
                  <a:schemeClr val="bg1">
                    <a:lumMod val="95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探讨如何实现符合</a:t>
            </a:r>
            <a:r>
              <a:rPr lang="en-US" altLang="zh-CN" sz="1200" i="1" dirty="0">
                <a:solidFill>
                  <a:schemeClr val="bg1">
                    <a:lumMod val="95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BIGO</a:t>
            </a:r>
            <a:r>
              <a:rPr lang="zh-CN" altLang="en-US" sz="1200" i="1" dirty="0">
                <a:solidFill>
                  <a:schemeClr val="bg1">
                    <a:lumMod val="95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 </a:t>
            </a:r>
            <a:r>
              <a:rPr lang="en-US" altLang="zh-CN" sz="1200" i="1" dirty="0">
                <a:solidFill>
                  <a:schemeClr val="bg1">
                    <a:lumMod val="95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LIVE</a:t>
            </a:r>
            <a:r>
              <a:rPr lang="zh-CN" altLang="en-US" sz="1200" i="1" dirty="0">
                <a:solidFill>
                  <a:schemeClr val="bg1">
                    <a:lumMod val="95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业务的</a:t>
            </a:r>
            <a:r>
              <a:rPr lang="en-US" altLang="zh-CN" sz="1200" i="1" dirty="0">
                <a:solidFill>
                  <a:schemeClr val="bg1">
                    <a:lumMod val="95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MVVM</a:t>
            </a:r>
            <a:r>
              <a:rPr lang="zh-CN" altLang="en-US" sz="1200" i="1" dirty="0">
                <a:solidFill>
                  <a:schemeClr val="bg1">
                    <a:lumMod val="95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架构</a:t>
            </a:r>
          </a:p>
        </p:txBody>
      </p:sp>
    </p:spTree>
    <p:extLst>
      <p:ext uri="{BB962C8B-B14F-4D97-AF65-F5344CB8AC3E}">
        <p14:creationId xmlns:p14="http://schemas.microsoft.com/office/powerpoint/2010/main" val="1965500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9" grpId="0"/>
      <p:bldP spid="10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146515" y="171450"/>
            <a:ext cx="58989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</a:rPr>
              <a:t>探索适合</a:t>
            </a:r>
            <a:r>
              <a:rPr lang="en-US" altLang="zh-CN" sz="3200" dirty="0" err="1">
                <a:solidFill>
                  <a:schemeClr val="bg1"/>
                </a:solidFill>
              </a:rPr>
              <a:t>BigoLive</a:t>
            </a:r>
            <a:r>
              <a:rPr lang="zh-CN" altLang="en-US" sz="3200" dirty="0">
                <a:solidFill>
                  <a:schemeClr val="bg1"/>
                </a:solidFill>
              </a:rPr>
              <a:t>的</a:t>
            </a:r>
            <a:r>
              <a:rPr lang="en-US" altLang="zh-CN" sz="3200" dirty="0">
                <a:solidFill>
                  <a:schemeClr val="bg1"/>
                </a:solidFill>
              </a:rPr>
              <a:t>MVVM</a:t>
            </a:r>
            <a:r>
              <a:rPr lang="zh-CN" altLang="en-US" sz="3200" dirty="0">
                <a:solidFill>
                  <a:schemeClr val="bg1"/>
                </a:solidFill>
              </a:rPr>
              <a:t>框架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28F4755-6BE4-0241-B602-79EECD505A82}"/>
              </a:ext>
            </a:extLst>
          </p:cNvPr>
          <p:cNvSpPr txBox="1"/>
          <p:nvPr/>
        </p:nvSpPr>
        <p:spPr>
          <a:xfrm>
            <a:off x="93785" y="3921279"/>
            <a:ext cx="120982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dirty="0"/>
              <a:t>核心原则</a:t>
            </a:r>
            <a:r>
              <a:rPr kumimoji="1" lang="en-US" altLang="zh-CN" sz="1400" dirty="0"/>
              <a:t>/</a:t>
            </a:r>
            <a:r>
              <a:rPr kumimoji="1" lang="zh-CN" altLang="en-US" sz="1400" dirty="0"/>
              <a:t>终极目标：让每一个层都保持单一职责，保持层内高内聚，层间低耦合。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D61BDC95-07E2-7646-AA71-0BC8EB5FDDBE}"/>
              </a:ext>
            </a:extLst>
          </p:cNvPr>
          <p:cNvSpPr txBox="1"/>
          <p:nvPr/>
        </p:nvSpPr>
        <p:spPr>
          <a:xfrm>
            <a:off x="93785" y="4230535"/>
            <a:ext cx="120982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dirty="0"/>
              <a:t>开发通用的代码框架：根据</a:t>
            </a:r>
            <a:r>
              <a:rPr kumimoji="1" lang="en-US" altLang="zh-CN" sz="1400" dirty="0"/>
              <a:t>M</a:t>
            </a:r>
            <a:r>
              <a:rPr kumimoji="1" lang="zh-CN" altLang="en-US" sz="1400" dirty="0"/>
              <a:t>、</a:t>
            </a:r>
            <a:r>
              <a:rPr kumimoji="1" lang="en-US" altLang="zh-CN" sz="1400" dirty="0"/>
              <a:t>V</a:t>
            </a:r>
            <a:r>
              <a:rPr kumimoji="1" lang="zh-CN" altLang="en-US" sz="1400" dirty="0"/>
              <a:t>、</a:t>
            </a:r>
            <a:r>
              <a:rPr kumimoji="1" lang="en-US" altLang="zh-CN" sz="1400" dirty="0"/>
              <a:t>VM</a:t>
            </a:r>
            <a:r>
              <a:rPr kumimoji="1" lang="zh-CN" altLang="en-US" sz="1400" dirty="0"/>
              <a:t>分别抽取一套架构代码以便上层业务快速开发，尽可能做到简单明了、方便，不需要上层了解太多实现逻辑。（</a:t>
            </a:r>
            <a:r>
              <a:rPr kumimoji="1" lang="en-US" altLang="zh-CN" sz="1400" dirty="0"/>
              <a:t>@</a:t>
            </a:r>
            <a:r>
              <a:rPr kumimoji="1" lang="zh-CN" altLang="en-US" sz="1400" dirty="0"/>
              <a:t>张进）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A97E2F07-D319-FB48-92ED-346345E01579}"/>
              </a:ext>
            </a:extLst>
          </p:cNvPr>
          <p:cNvSpPr txBox="1"/>
          <p:nvPr/>
        </p:nvSpPr>
        <p:spPr>
          <a:xfrm>
            <a:off x="93786" y="4720196"/>
            <a:ext cx="120982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dirty="0"/>
              <a:t>制定开发规范：可以讨论定制开发规范，让大家的代码都保持比较一致的风格，对代码</a:t>
            </a:r>
            <a:r>
              <a:rPr kumimoji="1" lang="en-US" altLang="zh-CN" sz="1400" dirty="0"/>
              <a:t>review</a:t>
            </a:r>
            <a:r>
              <a:rPr kumimoji="1" lang="zh-CN" altLang="en-US" sz="1400" dirty="0"/>
              <a:t>非常有用。</a:t>
            </a:r>
            <a:r>
              <a:rPr kumimoji="1" lang="zh-CN" altLang="en-US" sz="1400" dirty="0">
                <a:hlinkClick r:id="rId3"/>
              </a:rPr>
              <a:t>相关规范</a:t>
            </a:r>
            <a:r>
              <a:rPr kumimoji="1" lang="en-US" altLang="zh-CN" sz="1400" dirty="0"/>
              <a:t>@</a:t>
            </a:r>
            <a:r>
              <a:rPr kumimoji="1" lang="zh-CN" altLang="en-US" sz="1400" dirty="0"/>
              <a:t>林伟之前有分享过，这里不赘述，不过搭建框架的时候也需要明确我们自己项目的开发规范。</a:t>
            </a: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6F3547CE-9660-E848-B8B8-8704970F1053}"/>
              </a:ext>
            </a:extLst>
          </p:cNvPr>
          <p:cNvSpPr txBox="1"/>
          <p:nvPr/>
        </p:nvSpPr>
        <p:spPr>
          <a:xfrm>
            <a:off x="93786" y="5243416"/>
            <a:ext cx="1209821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dirty="0"/>
              <a:t>Model</a:t>
            </a:r>
            <a:r>
              <a:rPr kumimoji="1" lang="zh-CN" altLang="en-US" sz="1400" dirty="0"/>
              <a:t>层的封装：由于</a:t>
            </a:r>
            <a:r>
              <a:rPr kumimoji="1" lang="en-US" altLang="zh-CN" sz="1400" dirty="0"/>
              <a:t>Google</a:t>
            </a:r>
            <a:r>
              <a:rPr kumimoji="1" lang="zh-CN" altLang="en-US" sz="1400" dirty="0"/>
              <a:t>官方没有提供</a:t>
            </a:r>
            <a:r>
              <a:rPr kumimoji="1" lang="en-US" altLang="zh-CN" sz="1400" dirty="0"/>
              <a:t>Model</a:t>
            </a:r>
            <a:r>
              <a:rPr kumimoji="1" lang="zh-CN" altLang="en-US" sz="1400" dirty="0"/>
              <a:t>层相关的工具，所以</a:t>
            </a:r>
            <a:r>
              <a:rPr kumimoji="1" lang="en-US" altLang="zh-CN" sz="1400" dirty="0"/>
              <a:t>Model</a:t>
            </a:r>
            <a:r>
              <a:rPr kumimoji="1" lang="zh-CN" altLang="en-US" sz="1400" dirty="0"/>
              <a:t>层如果不规范起来的话比较容易导致野蛮生长，有时为了方便甚至直接</a:t>
            </a:r>
            <a:r>
              <a:rPr kumimoji="1" lang="en-US" altLang="zh-CN" sz="1400" dirty="0"/>
              <a:t>View</a:t>
            </a:r>
            <a:r>
              <a:rPr kumimoji="1" lang="zh-CN" altLang="en-US" sz="1400" dirty="0"/>
              <a:t>层直接调用</a:t>
            </a:r>
            <a:r>
              <a:rPr kumimoji="1" lang="en" altLang="zh-CN" sz="1400" dirty="0" err="1"/>
              <a:t>ProtoSourceHelper.getInstance</a:t>
            </a:r>
            <a:r>
              <a:rPr kumimoji="1" lang="en" altLang="zh-CN" sz="1400" dirty="0"/>
              <a:t>().</a:t>
            </a:r>
            <a:r>
              <a:rPr kumimoji="1" lang="en" altLang="zh-CN" sz="1400" dirty="0" err="1"/>
              <a:t>ensureSend</a:t>
            </a:r>
            <a:r>
              <a:rPr kumimoji="1" lang="zh-CN" altLang="en" sz="1400" dirty="0"/>
              <a:t>就</a:t>
            </a:r>
            <a:r>
              <a:rPr kumimoji="1" lang="zh-CN" altLang="en-US" sz="1400" dirty="0"/>
              <a:t>搞定了，所以还是建议抽取比较薄的一层出来进行数据处理，至于数据来自于哪里，就可以在里面实现。</a:t>
            </a: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BE19B403-6AED-FD4B-A1FA-C56B8B8508BF}"/>
              </a:ext>
            </a:extLst>
          </p:cNvPr>
          <p:cNvSpPr txBox="1"/>
          <p:nvPr/>
        </p:nvSpPr>
        <p:spPr>
          <a:xfrm>
            <a:off x="93786" y="5963807"/>
            <a:ext cx="1209821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dirty="0"/>
              <a:t>不同</a:t>
            </a:r>
            <a:r>
              <a:rPr kumimoji="1" lang="en-US" altLang="zh-CN" sz="1400" dirty="0"/>
              <a:t>Component</a:t>
            </a:r>
            <a:r>
              <a:rPr kumimoji="1" lang="zh-CN" altLang="en-US" sz="1400" dirty="0"/>
              <a:t>的</a:t>
            </a:r>
            <a:r>
              <a:rPr kumimoji="1" lang="en-US" altLang="zh-CN" sz="1400" dirty="0"/>
              <a:t>UI</a:t>
            </a:r>
            <a:r>
              <a:rPr kumimoji="1" lang="zh-CN" altLang="en-US" sz="1400" dirty="0"/>
              <a:t>交互：在</a:t>
            </a:r>
            <a:r>
              <a:rPr kumimoji="1" lang="en-US" altLang="zh-CN" sz="1400" dirty="0"/>
              <a:t>MVVM</a:t>
            </a:r>
            <a:r>
              <a:rPr kumimoji="1" lang="zh-CN" altLang="en-US" sz="1400" dirty="0"/>
              <a:t>里面，由于</a:t>
            </a:r>
            <a:r>
              <a:rPr kumimoji="1" lang="en-US" altLang="zh-CN" sz="1400" dirty="0"/>
              <a:t>Component</a:t>
            </a:r>
            <a:r>
              <a:rPr kumimoji="1" lang="zh-CN" altLang="en-US" sz="1400" dirty="0"/>
              <a:t>之间拿不到之间的相互引用，所以要想实现</a:t>
            </a:r>
            <a:r>
              <a:rPr kumimoji="1" lang="en-US" altLang="zh-CN" sz="1400" dirty="0"/>
              <a:t>UI</a:t>
            </a:r>
            <a:r>
              <a:rPr kumimoji="1" lang="zh-CN" altLang="en-US" sz="1400" dirty="0"/>
              <a:t>之间的通信，可以通过共享</a:t>
            </a:r>
            <a:r>
              <a:rPr kumimoji="1" lang="en-US" altLang="zh-CN" sz="1400" dirty="0"/>
              <a:t>VM</a:t>
            </a:r>
            <a:r>
              <a:rPr kumimoji="1" lang="zh-CN" altLang="en-US" sz="1400" dirty="0"/>
              <a:t>的原理，然后在里面定义</a:t>
            </a:r>
            <a:r>
              <a:rPr kumimoji="1" lang="en-US" altLang="zh-CN" sz="1400" dirty="0" err="1"/>
              <a:t>ActionEvent</a:t>
            </a:r>
            <a:r>
              <a:rPr kumimoji="1" lang="zh-CN" altLang="en-US" sz="1400" dirty="0"/>
              <a:t>，比如说有时</a:t>
            </a:r>
            <a:r>
              <a:rPr kumimoji="1" lang="en-US" altLang="zh-CN" sz="1400" dirty="0" err="1"/>
              <a:t>ComponentA</a:t>
            </a:r>
            <a:r>
              <a:rPr kumimoji="1" lang="zh-CN" altLang="en-US" sz="1400" dirty="0"/>
              <a:t>想要打开</a:t>
            </a:r>
            <a:r>
              <a:rPr kumimoji="1" lang="en-US" altLang="zh-CN" sz="1400" dirty="0" err="1"/>
              <a:t>ComponentB</a:t>
            </a:r>
            <a:r>
              <a:rPr kumimoji="1" lang="zh-CN" altLang="en-US" sz="1400" dirty="0"/>
              <a:t>的一个</a:t>
            </a:r>
            <a:r>
              <a:rPr kumimoji="1" lang="en-US" altLang="zh-CN" sz="1400" dirty="0"/>
              <a:t>Dialog</a:t>
            </a:r>
            <a:r>
              <a:rPr kumimoji="1" lang="zh-CN" altLang="en-US" sz="1400" dirty="0"/>
              <a:t>，通过共享</a:t>
            </a:r>
            <a:r>
              <a:rPr kumimoji="1" lang="en-US" altLang="zh-CN" sz="1400" dirty="0"/>
              <a:t>VM</a:t>
            </a:r>
            <a:r>
              <a:rPr kumimoji="1" lang="zh-CN" altLang="en-US" sz="1400" dirty="0"/>
              <a:t>，我们就可以在</a:t>
            </a:r>
            <a:r>
              <a:rPr kumimoji="1" lang="en-US" altLang="zh-CN" sz="1400" dirty="0" err="1"/>
              <a:t>ComponentA</a:t>
            </a:r>
            <a:r>
              <a:rPr kumimoji="1" lang="zh-CN" altLang="en-US" sz="1400" dirty="0"/>
              <a:t>拿到</a:t>
            </a:r>
            <a:r>
              <a:rPr kumimoji="1" lang="en-US" altLang="zh-CN" sz="1400" dirty="0"/>
              <a:t>B</a:t>
            </a:r>
            <a:r>
              <a:rPr kumimoji="1" lang="zh-CN" altLang="en-US" sz="1400" dirty="0"/>
              <a:t>的</a:t>
            </a:r>
            <a:r>
              <a:rPr kumimoji="1" lang="en-US" altLang="zh-CN" sz="1400" dirty="0" err="1"/>
              <a:t>ViewModel</a:t>
            </a:r>
            <a:r>
              <a:rPr kumimoji="1" lang="zh-CN" altLang="en-US" sz="1400" dirty="0"/>
              <a:t>，然后改变它的</a:t>
            </a:r>
            <a:r>
              <a:rPr kumimoji="1" lang="en-US" altLang="zh-CN" sz="1400" dirty="0" err="1"/>
              <a:t>ActionEvent</a:t>
            </a:r>
            <a:r>
              <a:rPr kumimoji="1" lang="zh-CN" altLang="en-US" sz="1400" dirty="0"/>
              <a:t>（</a:t>
            </a:r>
            <a:r>
              <a:rPr kumimoji="1" lang="en-US" altLang="zh-CN" sz="1400" dirty="0" err="1"/>
              <a:t>LiveData</a:t>
            </a:r>
            <a:r>
              <a:rPr kumimoji="1" lang="zh-CN" altLang="en-US" sz="1400" dirty="0"/>
              <a:t>），</a:t>
            </a:r>
            <a:r>
              <a:rPr kumimoji="1" lang="en-US" altLang="zh-CN" sz="1400" dirty="0" err="1"/>
              <a:t>ComponentB</a:t>
            </a:r>
            <a:r>
              <a:rPr kumimoji="1" lang="zh-CN" altLang="en-US" sz="1400" dirty="0"/>
              <a:t>由于监听了这个</a:t>
            </a:r>
            <a:r>
              <a:rPr kumimoji="1" lang="en-US" altLang="zh-CN" sz="1400" dirty="0" err="1"/>
              <a:t>ActionEvent</a:t>
            </a:r>
            <a:r>
              <a:rPr kumimoji="1" lang="zh-CN" altLang="en-US" sz="1400" dirty="0"/>
              <a:t>，于是便出发了它的</a:t>
            </a:r>
            <a:r>
              <a:rPr kumimoji="1" lang="en-US" altLang="zh-CN" sz="1400" dirty="0"/>
              <a:t>UI</a:t>
            </a:r>
            <a:r>
              <a:rPr kumimoji="1" lang="zh-CN" altLang="en-US" sz="1400" dirty="0"/>
              <a:t>改变。这种方式也是更加符合</a:t>
            </a:r>
            <a:r>
              <a:rPr kumimoji="1" lang="en-US" altLang="zh-CN" sz="1400" dirty="0"/>
              <a:t>MVVM</a:t>
            </a:r>
            <a:r>
              <a:rPr kumimoji="1" lang="zh-CN" altLang="en-US" sz="1400" dirty="0"/>
              <a:t>的数据驱动</a:t>
            </a:r>
            <a:r>
              <a:rPr kumimoji="1" lang="en-US" altLang="zh-CN" sz="1400" dirty="0"/>
              <a:t>UI</a:t>
            </a:r>
            <a:r>
              <a:rPr kumimoji="1" lang="zh-CN" altLang="en-US" sz="1400" dirty="0"/>
              <a:t>的思想。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3A882187-FF4B-2C4E-8BBD-14816A9B50CB}"/>
              </a:ext>
            </a:extLst>
          </p:cNvPr>
          <p:cNvGrpSpPr/>
          <p:nvPr/>
        </p:nvGrpSpPr>
        <p:grpSpPr>
          <a:xfrm>
            <a:off x="199293" y="1021943"/>
            <a:ext cx="12191999" cy="2786403"/>
            <a:chOff x="0" y="1024541"/>
            <a:chExt cx="12191999" cy="2786403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81746CF2-4FE5-8740-9243-63455EB2DE5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0" y="1024541"/>
              <a:ext cx="12191999" cy="2628423"/>
            </a:xfrm>
            <a:prstGeom prst="rect">
              <a:avLst/>
            </a:prstGeom>
          </p:spPr>
        </p:pic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E0D27CED-74E5-6646-9E58-472F875219B5}"/>
                </a:ext>
              </a:extLst>
            </p:cNvPr>
            <p:cNvSpPr txBox="1"/>
            <p:nvPr/>
          </p:nvSpPr>
          <p:spPr>
            <a:xfrm>
              <a:off x="5721537" y="3549334"/>
              <a:ext cx="74892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1100" dirty="0"/>
                <a:t>参考架构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38135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36" grpId="0"/>
      <p:bldP spid="42" grpId="0"/>
      <p:bldP spid="42" grpId="1"/>
      <p:bldP spid="43" grpId="0"/>
      <p:bldP spid="4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97914" y="-357396"/>
            <a:ext cx="2894886" cy="7725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9600" dirty="0">
                <a:solidFill>
                  <a:schemeClr val="bg1"/>
                </a:solidFill>
              </a:rPr>
              <a:t>1</a:t>
            </a:r>
            <a:endParaRPr lang="zh-CN" altLang="en-US" sz="49600" dirty="0">
              <a:solidFill>
                <a:schemeClr val="bg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588614" y="4157008"/>
            <a:ext cx="274611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b="1" dirty="0">
                <a:solidFill>
                  <a:schemeClr val="bg1"/>
                </a:solidFill>
              </a:rPr>
              <a:t>PART</a:t>
            </a:r>
            <a:endParaRPr lang="zh-CN" altLang="en-US" sz="6000" b="1" dirty="0">
              <a:solidFill>
                <a:schemeClr val="bg1"/>
              </a:solidFill>
            </a:endParaRPr>
          </a:p>
        </p:txBody>
      </p:sp>
      <p:cxnSp>
        <p:nvCxnSpPr>
          <p:cNvPr id="6" name="直接连接符 5"/>
          <p:cNvCxnSpPr/>
          <p:nvPr/>
        </p:nvCxnSpPr>
        <p:spPr>
          <a:xfrm flipV="1">
            <a:off x="4155800" y="2133600"/>
            <a:ext cx="2737400" cy="350822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5797728" y="3818144"/>
            <a:ext cx="62037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dirty="0">
                <a:solidFill>
                  <a:schemeClr val="bg1"/>
                </a:solidFill>
              </a:rPr>
              <a:t>什么是</a:t>
            </a:r>
            <a:r>
              <a:rPr lang="en-US" altLang="zh-CN" sz="6000" dirty="0">
                <a:solidFill>
                  <a:schemeClr val="bg1"/>
                </a:solidFill>
              </a:rPr>
              <a:t>MVVM</a:t>
            </a:r>
            <a:r>
              <a:rPr lang="zh-CN" altLang="en-US" sz="6000" dirty="0">
                <a:solidFill>
                  <a:schemeClr val="bg1"/>
                </a:solidFill>
              </a:rPr>
              <a:t>？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5950129" y="4989123"/>
            <a:ext cx="53274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i="1" dirty="0">
                <a:solidFill>
                  <a:schemeClr val="bg1">
                    <a:lumMod val="95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架构的重要性、</a:t>
            </a:r>
            <a:r>
              <a:rPr lang="en-US" altLang="zh-CN" sz="1200" i="1" dirty="0">
                <a:solidFill>
                  <a:schemeClr val="bg1">
                    <a:lumMod val="95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MVVM</a:t>
            </a:r>
            <a:r>
              <a:rPr lang="zh-CN" altLang="en-US" sz="1200" i="1" dirty="0">
                <a:solidFill>
                  <a:schemeClr val="bg1">
                    <a:lumMod val="95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历史由来、思想、和</a:t>
            </a:r>
            <a:r>
              <a:rPr lang="en-US" altLang="zh-CN" sz="1200" i="1" dirty="0">
                <a:solidFill>
                  <a:schemeClr val="bg1">
                    <a:lumMod val="95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MVC</a:t>
            </a:r>
            <a:r>
              <a:rPr lang="zh-CN" altLang="en-US" sz="1200" i="1" dirty="0">
                <a:solidFill>
                  <a:schemeClr val="bg1">
                    <a:lumMod val="95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、</a:t>
            </a:r>
            <a:r>
              <a:rPr lang="en-US" altLang="zh-CN" sz="1200" i="1" dirty="0">
                <a:solidFill>
                  <a:schemeClr val="bg1">
                    <a:lumMod val="95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MVP</a:t>
            </a:r>
            <a:r>
              <a:rPr lang="zh-CN" altLang="en-US" sz="1200" i="1" dirty="0">
                <a:solidFill>
                  <a:schemeClr val="bg1">
                    <a:lumMod val="95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的对比</a:t>
            </a:r>
          </a:p>
        </p:txBody>
      </p:sp>
    </p:spTree>
    <p:extLst>
      <p:ext uri="{BB962C8B-B14F-4D97-AF65-F5344CB8AC3E}">
        <p14:creationId xmlns:p14="http://schemas.microsoft.com/office/powerpoint/2010/main" val="2639553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9" grpId="0"/>
      <p:bldP spid="10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11E8B555-631B-A34F-B40F-291B3BE5EC1B}"/>
              </a:ext>
            </a:extLst>
          </p:cNvPr>
          <p:cNvSpPr/>
          <p:nvPr/>
        </p:nvSpPr>
        <p:spPr>
          <a:xfrm>
            <a:off x="0" y="-30778"/>
            <a:ext cx="12192000" cy="6858000"/>
          </a:xfrm>
          <a:prstGeom prst="rect">
            <a:avLst/>
          </a:prstGeom>
          <a:solidFill>
            <a:srgbClr val="300D18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F0AD548-25CC-4644-B1F1-FC842A1CA91C}"/>
              </a:ext>
            </a:extLst>
          </p:cNvPr>
          <p:cNvSpPr txBox="1"/>
          <p:nvPr/>
        </p:nvSpPr>
        <p:spPr>
          <a:xfrm>
            <a:off x="152400" y="206837"/>
            <a:ext cx="2286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dirty="0">
                <a:solidFill>
                  <a:schemeClr val="bg1"/>
                </a:solidFill>
              </a:rPr>
              <a:t>参考资料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2739D1E-06C0-CD4A-85A2-34DC7F1863DC}"/>
              </a:ext>
            </a:extLst>
          </p:cNvPr>
          <p:cNvSpPr txBox="1"/>
          <p:nvPr/>
        </p:nvSpPr>
        <p:spPr>
          <a:xfrm>
            <a:off x="152400" y="914723"/>
            <a:ext cx="7127631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+mn-ea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1</a:t>
            </a:r>
            <a:r>
              <a:rPr lang="zh-CN" altLang="en-US" sz="1400" dirty="0">
                <a:solidFill>
                  <a:schemeClr val="bg1"/>
                </a:solidFill>
                <a:latin typeface="+mn-ea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、如何构建</a:t>
            </a:r>
            <a:r>
              <a:rPr lang="en-US" altLang="zh-CN" sz="1400" dirty="0">
                <a:solidFill>
                  <a:schemeClr val="bg1"/>
                </a:solidFill>
                <a:latin typeface="+mn-ea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Android MVVM </a:t>
            </a:r>
            <a:r>
              <a:rPr lang="zh-CN" altLang="en-US" sz="1400" dirty="0">
                <a:solidFill>
                  <a:schemeClr val="bg1"/>
                </a:solidFill>
                <a:latin typeface="+mn-ea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应用框架（美团技术团队）</a:t>
            </a:r>
            <a:endParaRPr lang="en-US" altLang="zh-CN" sz="1400" dirty="0">
              <a:solidFill>
                <a:schemeClr val="bg1"/>
              </a:solidFill>
              <a:latin typeface="+mn-ea"/>
            </a:endParaRPr>
          </a:p>
          <a:p>
            <a:r>
              <a:rPr kumimoji="1" lang="en-US" altLang="zh-CN" sz="1400" dirty="0">
                <a:solidFill>
                  <a:schemeClr val="bg1"/>
                </a:solidFill>
                <a:latin typeface="+mn-ea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2</a:t>
            </a:r>
            <a:r>
              <a:rPr kumimoji="1" lang="zh-CN" altLang="en-US" sz="1400" dirty="0">
                <a:solidFill>
                  <a:schemeClr val="bg1"/>
                </a:solidFill>
                <a:latin typeface="+mn-ea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、</a:t>
            </a:r>
            <a:r>
              <a:rPr kumimoji="1" lang="en-US" altLang="zh-CN" sz="1400" dirty="0">
                <a:solidFill>
                  <a:schemeClr val="bg1"/>
                </a:solidFill>
                <a:latin typeface="+mn-ea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Jetpack</a:t>
            </a:r>
            <a:r>
              <a:rPr kumimoji="1" lang="zh-CN" altLang="en-US" sz="1400" dirty="0">
                <a:solidFill>
                  <a:schemeClr val="bg1"/>
                </a:solidFill>
                <a:latin typeface="+mn-ea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应用架构指南</a:t>
            </a:r>
            <a:endParaRPr kumimoji="1" lang="en-US" altLang="zh-CN" sz="1400" dirty="0">
              <a:solidFill>
                <a:schemeClr val="bg1"/>
              </a:solidFill>
              <a:latin typeface="+mn-ea"/>
            </a:endParaRPr>
          </a:p>
          <a:p>
            <a:r>
              <a:rPr kumimoji="1" lang="en-US" altLang="zh-CN" sz="1400" dirty="0">
                <a:solidFill>
                  <a:schemeClr val="bg1"/>
                </a:solidFill>
                <a:latin typeface="+mn-ea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3</a:t>
            </a:r>
            <a:r>
              <a:rPr kumimoji="1" lang="zh-CN" altLang="en-US" sz="1400" dirty="0">
                <a:solidFill>
                  <a:schemeClr val="bg1"/>
                </a:solidFill>
                <a:latin typeface="+mn-ea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、</a:t>
            </a:r>
            <a:r>
              <a:rPr kumimoji="1" lang="en" altLang="zh-CN" sz="1400" dirty="0">
                <a:solidFill>
                  <a:schemeClr val="bg1"/>
                </a:solidFill>
                <a:latin typeface="+mn-ea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MVVM </a:t>
            </a:r>
            <a:r>
              <a:rPr kumimoji="1" lang="zh-CN" altLang="en-US" sz="1400" dirty="0">
                <a:solidFill>
                  <a:schemeClr val="bg1"/>
                </a:solidFill>
                <a:latin typeface="+mn-ea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架构参考</a:t>
            </a:r>
            <a:endParaRPr kumimoji="1" lang="en-US" altLang="zh-CN" sz="1400" dirty="0">
              <a:solidFill>
                <a:schemeClr val="bg1"/>
              </a:solidFill>
              <a:latin typeface="+mn-ea"/>
            </a:endParaRPr>
          </a:p>
          <a:p>
            <a:r>
              <a:rPr kumimoji="1" lang="en-US" altLang="zh-CN" sz="1400" dirty="0">
                <a:solidFill>
                  <a:schemeClr val="bg1"/>
                </a:solidFill>
                <a:latin typeface="+mn-ea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4</a:t>
            </a:r>
            <a:r>
              <a:rPr kumimoji="1" lang="zh-CN" altLang="en-US" sz="1400" dirty="0">
                <a:solidFill>
                  <a:schemeClr val="bg1"/>
                </a:solidFill>
                <a:latin typeface="+mn-ea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、</a:t>
            </a:r>
            <a:r>
              <a:rPr lang="en" altLang="zh-CN" sz="1400" dirty="0">
                <a:solidFill>
                  <a:schemeClr val="bg1"/>
                </a:solidFill>
                <a:latin typeface="+mn-ea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MVVM</a:t>
            </a:r>
            <a:r>
              <a:rPr lang="zh-CN" altLang="en-US" sz="1400" dirty="0">
                <a:solidFill>
                  <a:schemeClr val="bg1"/>
                </a:solidFill>
                <a:latin typeface="+mn-ea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框架统一</a:t>
            </a:r>
            <a:endParaRPr lang="en-US" altLang="zh-CN" sz="1400" dirty="0">
              <a:solidFill>
                <a:schemeClr val="bg1"/>
              </a:solidFill>
              <a:latin typeface="+mn-ea"/>
            </a:endParaRPr>
          </a:p>
          <a:p>
            <a:r>
              <a:rPr lang="en-US" altLang="zh-CN" sz="1400" dirty="0">
                <a:solidFill>
                  <a:schemeClr val="bg1"/>
                </a:solidFill>
                <a:latin typeface="+mn-ea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5</a:t>
            </a:r>
            <a:r>
              <a:rPr lang="zh-CN" altLang="en-US" sz="1400" dirty="0">
                <a:solidFill>
                  <a:schemeClr val="bg1"/>
                </a:solidFill>
                <a:latin typeface="+mn-ea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、</a:t>
            </a:r>
            <a:r>
              <a:rPr lang="zh-CN" altLang="en-US" sz="1400" b="1" dirty="0">
                <a:solidFill>
                  <a:schemeClr val="bg1"/>
                </a:solidFill>
                <a:latin typeface="+mn-ea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是让人耳目一新的 </a:t>
            </a:r>
            <a:r>
              <a:rPr lang="en" altLang="zh-CN" sz="1400" b="1" dirty="0">
                <a:solidFill>
                  <a:schemeClr val="bg1"/>
                </a:solidFill>
                <a:latin typeface="+mn-ea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Jetpack MVVM </a:t>
            </a:r>
            <a:r>
              <a:rPr lang="zh-CN" altLang="en-US" sz="1400" b="1" dirty="0">
                <a:solidFill>
                  <a:schemeClr val="bg1"/>
                </a:solidFill>
                <a:latin typeface="+mn-ea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精讲啊！</a:t>
            </a:r>
            <a:endParaRPr lang="en-US" altLang="zh-CN" sz="1400" b="1" dirty="0">
              <a:solidFill>
                <a:schemeClr val="bg1"/>
              </a:solidFill>
              <a:latin typeface="+mn-ea"/>
            </a:endParaRPr>
          </a:p>
          <a:p>
            <a:r>
              <a:rPr lang="en-US" altLang="zh-CN" sz="1400" b="1" dirty="0">
                <a:solidFill>
                  <a:schemeClr val="bg1"/>
                </a:solidFill>
                <a:latin typeface="+mn-ea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6</a:t>
            </a:r>
            <a:r>
              <a:rPr lang="zh-CN" altLang="en-US" sz="1400" b="1" dirty="0">
                <a:solidFill>
                  <a:schemeClr val="bg1"/>
                </a:solidFill>
                <a:latin typeface="+mn-ea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、</a:t>
            </a:r>
            <a:r>
              <a:rPr lang="zh-CN" altLang="en-US" sz="1400" dirty="0">
                <a:solidFill>
                  <a:schemeClr val="bg1"/>
                </a:solidFill>
                <a:latin typeface="+mn-ea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依赖注入神器：</a:t>
            </a:r>
            <a:r>
              <a:rPr lang="en" altLang="zh-CN" sz="1400" dirty="0">
                <a:solidFill>
                  <a:schemeClr val="bg1"/>
                </a:solidFill>
                <a:latin typeface="+mn-ea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Dagger2</a:t>
            </a:r>
            <a:r>
              <a:rPr lang="zh-CN" altLang="en-US" sz="1400" dirty="0">
                <a:solidFill>
                  <a:schemeClr val="bg1"/>
                </a:solidFill>
                <a:latin typeface="+mn-ea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详解系列 </a:t>
            </a:r>
            <a:endParaRPr lang="en-US" altLang="zh-CN" sz="1400" dirty="0">
              <a:solidFill>
                <a:schemeClr val="bg1"/>
              </a:solidFill>
              <a:latin typeface="+mn-ea"/>
            </a:endParaRPr>
          </a:p>
          <a:p>
            <a:endParaRPr lang="en-US" altLang="zh-CN" sz="1400" b="1" dirty="0">
              <a:solidFill>
                <a:schemeClr val="bg1"/>
              </a:solidFill>
              <a:latin typeface="+mn-ea"/>
            </a:endParaRPr>
          </a:p>
          <a:p>
            <a:r>
              <a:rPr lang="zh-CN" altLang="en-US" sz="1400" b="1" dirty="0">
                <a:solidFill>
                  <a:schemeClr val="bg1"/>
                </a:solidFill>
                <a:latin typeface="+mn-ea"/>
              </a:rPr>
              <a:t>源码；</a:t>
            </a:r>
          </a:p>
          <a:p>
            <a:r>
              <a:rPr lang="en-US" altLang="zh-CN" sz="1400" dirty="0">
                <a:solidFill>
                  <a:schemeClr val="bg1"/>
                </a:solidFill>
                <a:latin typeface="+mn-ea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1</a:t>
            </a:r>
            <a:r>
              <a:rPr lang="zh-CN" altLang="en-US" sz="1400" dirty="0">
                <a:solidFill>
                  <a:schemeClr val="bg1"/>
                </a:solidFill>
                <a:latin typeface="+mn-ea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、</a:t>
            </a:r>
            <a:r>
              <a:rPr lang="en" altLang="zh-CN" sz="1400" b="1" u="sng" dirty="0">
                <a:solidFill>
                  <a:schemeClr val="bg1"/>
                </a:solidFill>
                <a:latin typeface="+mn-ea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databinding-samples</a:t>
            </a:r>
            <a:endParaRPr lang="zh-CN" altLang="en-US" sz="1400" dirty="0">
              <a:solidFill>
                <a:schemeClr val="bg1"/>
              </a:solidFill>
              <a:latin typeface="+mn-ea"/>
            </a:endParaRPr>
          </a:p>
          <a:p>
            <a:r>
              <a:rPr kumimoji="1" lang="en-US" altLang="zh-CN" sz="1400" dirty="0">
                <a:solidFill>
                  <a:schemeClr val="bg1"/>
                </a:solidFill>
                <a:latin typeface="+mn-ea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2</a:t>
            </a:r>
            <a:r>
              <a:rPr kumimoji="1" lang="zh-CN" altLang="en-US" sz="1400" dirty="0">
                <a:solidFill>
                  <a:schemeClr val="bg1"/>
                </a:solidFill>
                <a:latin typeface="+mn-ea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、</a:t>
            </a:r>
            <a:r>
              <a:rPr lang="en" altLang="zh-CN" sz="1400" b="1" u="sng" dirty="0">
                <a:solidFill>
                  <a:schemeClr val="bg1"/>
                </a:solidFill>
                <a:latin typeface="+mn-ea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LiveEventBus</a:t>
            </a:r>
            <a:endParaRPr lang="en" altLang="zh-CN" sz="1400" b="1" u="sng" dirty="0">
              <a:solidFill>
                <a:schemeClr val="bg1"/>
              </a:solidFill>
              <a:latin typeface="+mn-ea"/>
            </a:endParaRPr>
          </a:p>
          <a:p>
            <a:r>
              <a:rPr kumimoji="1" lang="en-US" altLang="zh-CN" sz="1400" dirty="0">
                <a:solidFill>
                  <a:schemeClr val="bg1"/>
                </a:solidFill>
                <a:latin typeface="+mn-ea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3</a:t>
            </a:r>
            <a:r>
              <a:rPr kumimoji="1" lang="zh-CN" altLang="en-US" sz="1400" dirty="0">
                <a:solidFill>
                  <a:schemeClr val="bg1"/>
                </a:solidFill>
                <a:latin typeface="+mn-ea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、</a:t>
            </a:r>
            <a:r>
              <a:rPr lang="en" altLang="zh-CN" sz="1400" b="1" u="sng" dirty="0">
                <a:solidFill>
                  <a:schemeClr val="bg1"/>
                </a:solidFill>
                <a:latin typeface="+mn-ea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iosched</a:t>
            </a:r>
            <a:endParaRPr lang="en" altLang="zh-CN" sz="1400" b="1" u="sng" dirty="0">
              <a:solidFill>
                <a:schemeClr val="bg1"/>
              </a:solidFill>
              <a:latin typeface="+mn-ea"/>
            </a:endParaRPr>
          </a:p>
          <a:p>
            <a:r>
              <a:rPr lang="en-US" altLang="zh-CN" sz="1400" b="1" u="sng" dirty="0">
                <a:solidFill>
                  <a:schemeClr val="bg1"/>
                </a:solidFill>
                <a:latin typeface="+mn-ea"/>
              </a:rPr>
              <a:t>4</a:t>
            </a:r>
            <a:r>
              <a:rPr lang="zh-CN" altLang="en-US" sz="1400" b="1" u="sng" dirty="0">
                <a:solidFill>
                  <a:schemeClr val="bg1"/>
                </a:solidFill>
                <a:latin typeface="+mn-ea"/>
              </a:rPr>
              <a:t>、</a:t>
            </a:r>
            <a:r>
              <a:rPr lang="en" altLang="zh-CN" sz="1400" b="1" u="sng" dirty="0">
                <a:solidFill>
                  <a:schemeClr val="bg1"/>
                </a:solidFill>
                <a:latin typeface="+mn-ea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Jetpack-MVVM-Best-Practice</a:t>
            </a:r>
            <a:endParaRPr lang="en" altLang="zh-CN" sz="1400" b="1" u="sng" dirty="0">
              <a:solidFill>
                <a:schemeClr val="bg1"/>
              </a:solidFill>
              <a:latin typeface="+mn-ea"/>
            </a:endParaRPr>
          </a:p>
          <a:p>
            <a:r>
              <a:rPr lang="en-US" altLang="zh-CN" sz="1400" b="1" u="sng" dirty="0">
                <a:solidFill>
                  <a:schemeClr val="bg1"/>
                </a:solidFill>
                <a:latin typeface="+mn-ea"/>
              </a:rPr>
              <a:t>5</a:t>
            </a:r>
            <a:r>
              <a:rPr lang="zh-CN" altLang="en-US" sz="1400" b="1" u="sng" dirty="0">
                <a:solidFill>
                  <a:schemeClr val="bg1"/>
                </a:solidFill>
                <a:latin typeface="+mn-ea"/>
              </a:rPr>
              <a:t>、</a:t>
            </a:r>
            <a:r>
              <a:rPr lang="en" altLang="zh-CN" sz="1400" b="1" u="sng" dirty="0">
                <a:solidFill>
                  <a:schemeClr val="bg1"/>
                </a:solidFill>
                <a:latin typeface="+mn-ea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Todo-app</a:t>
            </a:r>
            <a:endParaRPr lang="en" altLang="zh-CN" sz="1400" b="1" u="sng" dirty="0">
              <a:solidFill>
                <a:schemeClr val="bg1"/>
              </a:solidFill>
              <a:latin typeface="+mn-ea"/>
            </a:endParaRPr>
          </a:p>
          <a:p>
            <a:r>
              <a:rPr lang="en-US" altLang="zh-CN" sz="1400" b="1" dirty="0">
                <a:solidFill>
                  <a:schemeClr val="bg1"/>
                </a:solidFill>
                <a:latin typeface="+mn-ea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6</a:t>
            </a:r>
            <a:r>
              <a:rPr lang="zh-CN" altLang="en-US" sz="1400" b="1" dirty="0">
                <a:solidFill>
                  <a:schemeClr val="bg1"/>
                </a:solidFill>
                <a:latin typeface="+mn-ea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、</a:t>
            </a:r>
            <a:r>
              <a:rPr lang="en-US" altLang="zh-CN" sz="1400" b="1" dirty="0">
                <a:solidFill>
                  <a:schemeClr val="bg1"/>
                </a:solidFill>
                <a:latin typeface="+mn-ea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archdemo</a:t>
            </a:r>
            <a:endParaRPr lang="zh-CN" altLang="en-US" sz="1400" b="1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3540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3242485" y="2767280"/>
            <a:ext cx="570703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0" b="1" dirty="0">
                <a:solidFill>
                  <a:schemeClr val="bg1"/>
                </a:solidFill>
              </a:rPr>
              <a:t>THANK YOU</a:t>
            </a:r>
            <a:endParaRPr lang="zh-CN" altLang="en-US" sz="8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62577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146515" y="171450"/>
            <a:ext cx="58989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</a:rPr>
              <a:t>代码架构的重要性（秀色可餐）</a:t>
            </a: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E7AE76F9-2D07-E344-AEFC-F51A491F851A}"/>
              </a:ext>
            </a:extLst>
          </p:cNvPr>
          <p:cNvGrpSpPr/>
          <p:nvPr/>
        </p:nvGrpSpPr>
        <p:grpSpPr>
          <a:xfrm>
            <a:off x="561687" y="1408753"/>
            <a:ext cx="11226453" cy="5360486"/>
            <a:chOff x="561687" y="1408753"/>
            <a:chExt cx="11226453" cy="5360486"/>
          </a:xfrm>
        </p:grpSpPr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16FA74B2-0666-8241-8C44-AEB405E3CDB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1687" y="1408753"/>
              <a:ext cx="5169655" cy="4866317"/>
            </a:xfrm>
            <a:prstGeom prst="rect">
              <a:avLst/>
            </a:prstGeom>
          </p:spPr>
        </p:pic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B6C8C8E8-15B9-9441-B1E4-031AE5C2C60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19800" y="2102039"/>
              <a:ext cx="5768340" cy="3247362"/>
            </a:xfrm>
            <a:prstGeom prst="rect">
              <a:avLst/>
            </a:prstGeom>
          </p:spPr>
        </p:pic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DBBDE8AB-D93B-3148-A577-984D62487468}"/>
                </a:ext>
              </a:extLst>
            </p:cNvPr>
            <p:cNvSpPr txBox="1"/>
            <p:nvPr/>
          </p:nvSpPr>
          <p:spPr>
            <a:xfrm>
              <a:off x="5177790" y="6492240"/>
              <a:ext cx="232948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/>
                <a:t>1995</a:t>
              </a:r>
              <a:r>
                <a:rPr lang="zh-CN" altLang="en-US" sz="1200" dirty="0"/>
                <a:t>年红警</a:t>
              </a:r>
              <a:r>
                <a:rPr lang="en-US" altLang="zh-CN" sz="1200" dirty="0"/>
                <a:t>1</a:t>
              </a:r>
              <a:r>
                <a:rPr lang="zh-CN" altLang="en-US" sz="1200" dirty="0"/>
                <a:t>游戏源码</a:t>
              </a:r>
              <a:r>
                <a:rPr lang="en-US" altLang="zh-CN" sz="1200" dirty="0"/>
                <a:t>/</a:t>
              </a:r>
              <a:r>
                <a:rPr lang="zh-CN" altLang="en-US" sz="1200" dirty="0"/>
                <a:t>游戏截图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34743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146515" y="171450"/>
            <a:ext cx="58989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</a:rPr>
              <a:t>代码的“分层架构”</a:t>
            </a:r>
          </a:p>
        </p:txBody>
      </p:sp>
      <p:grpSp>
        <p:nvGrpSpPr>
          <p:cNvPr id="14" name="组合 13"/>
          <p:cNvGrpSpPr/>
          <p:nvPr/>
        </p:nvGrpSpPr>
        <p:grpSpPr>
          <a:xfrm>
            <a:off x="421005" y="1214127"/>
            <a:ext cx="7029450" cy="892552"/>
            <a:chOff x="2336800" y="4499617"/>
            <a:chExt cx="7029450" cy="892552"/>
          </a:xfrm>
        </p:grpSpPr>
        <p:sp>
          <p:nvSpPr>
            <p:cNvPr id="24" name="文本框 23"/>
            <p:cNvSpPr txBox="1"/>
            <p:nvPr/>
          </p:nvSpPr>
          <p:spPr>
            <a:xfrm>
              <a:off x="2336801" y="4499617"/>
              <a:ext cx="22225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>
                  <a:solidFill>
                    <a:srgbClr val="220911"/>
                  </a:solidFill>
                </a:rPr>
                <a:t>问题思考：</a:t>
              </a: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2336800" y="5022837"/>
              <a:ext cx="70294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srgbClr val="220911"/>
                  </a:solidFill>
                  <a:latin typeface="+mj-lt"/>
                </a:rPr>
                <a:t>你知道在软件开发中使用最广泛的架构模式是什么吗？</a:t>
              </a:r>
            </a:p>
          </p:txBody>
        </p:sp>
      </p:grpSp>
      <p:sp>
        <p:nvSpPr>
          <p:cNvPr id="3" name="矩形 2">
            <a:extLst>
              <a:ext uri="{FF2B5EF4-FFF2-40B4-BE49-F238E27FC236}">
                <a16:creationId xmlns:a16="http://schemas.microsoft.com/office/drawing/2014/main" id="{498A7EEC-05B1-6C48-9712-DB0668BC5A9A}"/>
              </a:ext>
            </a:extLst>
          </p:cNvPr>
          <p:cNvSpPr/>
          <p:nvPr/>
        </p:nvSpPr>
        <p:spPr>
          <a:xfrm>
            <a:off x="6347311" y="1660403"/>
            <a:ext cx="2698175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800" b="1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答案：分层架构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1C660970-AD72-7D43-A771-E193C6C0AD22}"/>
              </a:ext>
            </a:extLst>
          </p:cNvPr>
          <p:cNvGrpSpPr/>
          <p:nvPr/>
        </p:nvGrpSpPr>
        <p:grpSpPr>
          <a:xfrm>
            <a:off x="2568576" y="2183623"/>
            <a:ext cx="5866130" cy="4568444"/>
            <a:chOff x="2643506" y="2183623"/>
            <a:chExt cx="5866130" cy="4568444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30ECA690-ABDD-334F-BE59-8F294A080B4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43506" y="2183623"/>
              <a:ext cx="5866130" cy="4214501"/>
            </a:xfrm>
            <a:prstGeom prst="rect">
              <a:avLst/>
            </a:prstGeom>
          </p:spPr>
        </p:pic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1B609B50-A9A7-A74E-9893-7AFE7C36FEC7}"/>
                </a:ext>
              </a:extLst>
            </p:cNvPr>
            <p:cNvSpPr txBox="1"/>
            <p:nvPr/>
          </p:nvSpPr>
          <p:spPr>
            <a:xfrm>
              <a:off x="4763143" y="6475068"/>
              <a:ext cx="118494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200" dirty="0">
                  <a:latin typeface="+mn-ea"/>
                </a:rPr>
                <a:t>Android</a:t>
              </a:r>
              <a:r>
                <a:rPr kumimoji="1" lang="zh-CN" altLang="en-US" sz="1200" dirty="0">
                  <a:latin typeface="+mn-ea"/>
                </a:rPr>
                <a:t>架构图</a:t>
              </a:r>
            </a:p>
          </p:txBody>
        </p:sp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3E818496-E28D-4943-9125-95B2176FAD6A}"/>
              </a:ext>
            </a:extLst>
          </p:cNvPr>
          <p:cNvSpPr txBox="1"/>
          <p:nvPr/>
        </p:nvSpPr>
        <p:spPr>
          <a:xfrm>
            <a:off x="5746711" y="3530342"/>
            <a:ext cx="5738268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常见的</a:t>
            </a:r>
            <a:r>
              <a:rPr kumimoji="1" lang="en-US" altLang="zh-CN" dirty="0"/>
              <a:t>3</a:t>
            </a:r>
            <a:r>
              <a:rPr kumimoji="1" lang="zh-CN" altLang="en-US" dirty="0"/>
              <a:t>层架构如左图所示，它包含</a:t>
            </a:r>
            <a:r>
              <a:rPr kumimoji="1" lang="en-US" altLang="zh-CN" dirty="0"/>
              <a:t>3</a:t>
            </a:r>
            <a:r>
              <a:rPr kumimoji="1" lang="zh-CN" altLang="en-US" dirty="0"/>
              <a:t>层结构：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lang="zh-CN" altLang="en-US" sz="1400" dirty="0"/>
              <a:t>展示层（</a:t>
            </a:r>
            <a:r>
              <a:rPr lang="en" altLang="zh-CN" sz="1400" dirty="0"/>
              <a:t>Presentation tier</a:t>
            </a:r>
            <a:r>
              <a:rPr lang="zh-CN" altLang="en" sz="1400" dirty="0"/>
              <a:t>），</a:t>
            </a:r>
            <a:r>
              <a:rPr lang="zh-CN" altLang="en-US" sz="1400" dirty="0"/>
              <a:t>也称为 </a:t>
            </a:r>
            <a:r>
              <a:rPr lang="en" altLang="zh-CN" sz="1400" dirty="0"/>
              <a:t>UI </a:t>
            </a:r>
            <a:r>
              <a:rPr lang="zh-CN" altLang="en-US" sz="1400" dirty="0"/>
              <a:t>层，也就是程序的界面部分。</a:t>
            </a:r>
            <a:endParaRPr lang="en-US" altLang="zh-CN" sz="1400" dirty="0"/>
          </a:p>
          <a:p>
            <a:r>
              <a:rPr lang="zh-CN" altLang="en-US" sz="1400" dirty="0"/>
              <a:t>业务层（</a:t>
            </a:r>
            <a:r>
              <a:rPr lang="en" altLang="zh-CN" sz="1400" dirty="0"/>
              <a:t>business logic(domain) tier</a:t>
            </a:r>
            <a:r>
              <a:rPr lang="zh-CN" altLang="en" sz="1400" dirty="0"/>
              <a:t>）， </a:t>
            </a:r>
            <a:r>
              <a:rPr lang="zh-CN" altLang="en-US" sz="1400" dirty="0"/>
              <a:t>业务层，是最为核心的一层。</a:t>
            </a:r>
            <a:endParaRPr lang="en-US" altLang="zh-CN" sz="1400" dirty="0"/>
          </a:p>
          <a:p>
            <a:r>
              <a:rPr lang="zh-CN" altLang="en-US" sz="1400" dirty="0"/>
              <a:t>数据层（</a:t>
            </a:r>
            <a:r>
              <a:rPr lang="en" altLang="zh-CN" sz="1400" dirty="0"/>
              <a:t>Data tier</a:t>
            </a:r>
            <a:r>
              <a:rPr lang="zh-CN" altLang="en" sz="1400" dirty="0"/>
              <a:t>），</a:t>
            </a:r>
            <a:r>
              <a:rPr lang="zh-CN" altLang="en-US" sz="1400" dirty="0"/>
              <a:t>数据持久层。</a:t>
            </a:r>
            <a:endParaRPr lang="en-US" altLang="zh-CN" sz="14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B3B67251-A131-7D4D-B460-D7F9BBAFBD75}"/>
              </a:ext>
            </a:extLst>
          </p:cNvPr>
          <p:cNvSpPr/>
          <p:nvPr/>
        </p:nvSpPr>
        <p:spPr>
          <a:xfrm>
            <a:off x="6003634" y="2967335"/>
            <a:ext cx="18473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endParaRPr lang="zh-CN" altLang="en-US" sz="54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210F5CB6-B822-174C-8B73-5553139EF4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4328" y="2697479"/>
            <a:ext cx="3818612" cy="3224606"/>
          </a:xfrm>
          <a:prstGeom prst="rect">
            <a:avLst/>
          </a:prstGeom>
        </p:spPr>
      </p:pic>
      <p:grpSp>
        <p:nvGrpSpPr>
          <p:cNvPr id="17" name="组合 16">
            <a:extLst>
              <a:ext uri="{FF2B5EF4-FFF2-40B4-BE49-F238E27FC236}">
                <a16:creationId xmlns:a16="http://schemas.microsoft.com/office/drawing/2014/main" id="{495BAFE0-35DD-9944-AA04-AD21E00BB271}"/>
              </a:ext>
            </a:extLst>
          </p:cNvPr>
          <p:cNvGrpSpPr/>
          <p:nvPr/>
        </p:nvGrpSpPr>
        <p:grpSpPr>
          <a:xfrm>
            <a:off x="1237209" y="2183623"/>
            <a:ext cx="3818612" cy="4353000"/>
            <a:chOff x="1237209" y="2183623"/>
            <a:chExt cx="3818612" cy="4353000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D3108658-DF62-814D-8007-15A4A861F9C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7209" y="2183623"/>
              <a:ext cx="3818612" cy="3977147"/>
            </a:xfrm>
            <a:prstGeom prst="rect">
              <a:avLst/>
            </a:prstGeom>
          </p:spPr>
        </p:pic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B267999E-6FDC-5C4A-9488-C05EB311654A}"/>
                </a:ext>
              </a:extLst>
            </p:cNvPr>
            <p:cNvSpPr txBox="1"/>
            <p:nvPr/>
          </p:nvSpPr>
          <p:spPr>
            <a:xfrm>
              <a:off x="2050234" y="6259624"/>
              <a:ext cx="11865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dirty="0"/>
                <a:t>常见的</a:t>
              </a:r>
              <a:r>
                <a:rPr lang="en-US" altLang="zh-CN" sz="1200" dirty="0"/>
                <a:t>3</a:t>
              </a:r>
              <a:r>
                <a:rPr lang="zh-CN" altLang="en-US" sz="1200" dirty="0"/>
                <a:t>层架构</a:t>
              </a:r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74A10E2F-29E7-DE4B-85BC-6790BB5BC5F2}"/>
              </a:ext>
            </a:extLst>
          </p:cNvPr>
          <p:cNvGrpSpPr/>
          <p:nvPr/>
        </p:nvGrpSpPr>
        <p:grpSpPr>
          <a:xfrm>
            <a:off x="5143500" y="2548890"/>
            <a:ext cx="5634802" cy="2974109"/>
            <a:chOff x="5143500" y="2548890"/>
            <a:chExt cx="5634802" cy="2974109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9BB64990-690C-8440-A7D4-BB629576BC25}"/>
                </a:ext>
              </a:extLst>
            </p:cNvPr>
            <p:cNvSpPr/>
            <p:nvPr/>
          </p:nvSpPr>
          <p:spPr>
            <a:xfrm>
              <a:off x="6079580" y="4445781"/>
              <a:ext cx="4698722" cy="1077218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CN" sz="32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MVC</a:t>
              </a:r>
              <a:r>
                <a:rPr lang="zh-CN" altLang="en-US" sz="32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、</a:t>
              </a:r>
              <a:r>
                <a:rPr lang="en-US" altLang="zh-CN" sz="32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MVP</a:t>
              </a:r>
              <a:r>
                <a:rPr lang="zh-CN" altLang="en-US" sz="32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、</a:t>
              </a:r>
              <a:r>
                <a:rPr lang="en-US" altLang="zh-CN" sz="32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MVVM</a:t>
              </a:r>
              <a:r>
                <a:rPr lang="zh-CN" altLang="en-US" sz="32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都是</a:t>
              </a:r>
              <a:endParaRPr lang="en-US" altLang="zh-CN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pPr algn="ctr"/>
              <a:r>
                <a:rPr lang="zh-CN" altLang="en-US" sz="32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针对用户界面层而言的。</a:t>
              </a:r>
            </a:p>
          </p:txBody>
        </p:sp>
        <p:sp>
          <p:nvSpPr>
            <p:cNvPr id="4" name="上箭头 3">
              <a:extLst>
                <a:ext uri="{FF2B5EF4-FFF2-40B4-BE49-F238E27FC236}">
                  <a16:creationId xmlns:a16="http://schemas.microsoft.com/office/drawing/2014/main" id="{F997CDC2-DD54-FA49-A1EC-7F4A00403A4D}"/>
                </a:ext>
              </a:extLst>
            </p:cNvPr>
            <p:cNvSpPr/>
            <p:nvPr/>
          </p:nvSpPr>
          <p:spPr>
            <a:xfrm rot="19192046">
              <a:off x="5143500" y="2548890"/>
              <a:ext cx="720090" cy="2171700"/>
            </a:xfrm>
            <a:prstGeom prst="upArrow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980567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0" grpId="0"/>
      <p:bldP spid="10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146515" y="171450"/>
            <a:ext cx="58989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</a:rPr>
              <a:t>MVVM</a:t>
            </a:r>
            <a:r>
              <a:rPr lang="zh-CN" altLang="en-US" sz="3200" dirty="0">
                <a:solidFill>
                  <a:schemeClr val="bg1"/>
                </a:solidFill>
              </a:rPr>
              <a:t>的历史由来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C79B7860-A755-E447-8804-CD4EE7166CDA}"/>
              </a:ext>
            </a:extLst>
          </p:cNvPr>
          <p:cNvSpPr txBox="1"/>
          <p:nvPr/>
        </p:nvSpPr>
        <p:spPr>
          <a:xfrm>
            <a:off x="5510123" y="1781894"/>
            <a:ext cx="6299959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220911"/>
                </a:solidFill>
                <a:latin typeface="+mj-lt"/>
              </a:rPr>
              <a:t>MVVM</a:t>
            </a:r>
            <a:r>
              <a:rPr lang="zh-CN" altLang="en-US" sz="1600" dirty="0">
                <a:solidFill>
                  <a:srgbClr val="220911"/>
                </a:solidFill>
                <a:latin typeface="+mj-lt"/>
              </a:rPr>
              <a:t>它是由微软架构师</a:t>
            </a:r>
            <a:r>
              <a:rPr lang="en" altLang="zh-CN" sz="1600" dirty="0">
                <a:solidFill>
                  <a:srgbClr val="220911"/>
                </a:solidFill>
                <a:latin typeface="+mj-lt"/>
              </a:rPr>
              <a:t>Ken Cooper</a:t>
            </a:r>
            <a:r>
              <a:rPr lang="zh-CN" altLang="en-US" sz="1600" dirty="0">
                <a:solidFill>
                  <a:srgbClr val="220911"/>
                </a:solidFill>
                <a:latin typeface="+mj-lt"/>
              </a:rPr>
              <a:t>和</a:t>
            </a:r>
            <a:r>
              <a:rPr lang="en" altLang="zh-CN" sz="1600" dirty="0">
                <a:solidFill>
                  <a:srgbClr val="220911"/>
                </a:solidFill>
                <a:latin typeface="+mj-lt"/>
              </a:rPr>
              <a:t>Ted Peters </a:t>
            </a:r>
            <a:r>
              <a:rPr lang="zh-CN" altLang="en-US" sz="1600" dirty="0">
                <a:solidFill>
                  <a:srgbClr val="220911"/>
                </a:solidFill>
                <a:latin typeface="+mj-lt"/>
              </a:rPr>
              <a:t>发明的。它是一种适用于所有展示</a:t>
            </a:r>
            <a:r>
              <a:rPr lang="en-US" altLang="zh-CN" sz="1600" dirty="0">
                <a:solidFill>
                  <a:srgbClr val="220911"/>
                </a:solidFill>
                <a:latin typeface="+mj-lt"/>
              </a:rPr>
              <a:t>UI</a:t>
            </a:r>
            <a:r>
              <a:rPr lang="zh-CN" altLang="en-US" sz="1600" dirty="0">
                <a:solidFill>
                  <a:srgbClr val="220911"/>
                </a:solidFill>
                <a:latin typeface="+mj-lt"/>
              </a:rPr>
              <a:t>界面的应用程序开发模式，并能够使数据和业务逻辑独立于</a:t>
            </a:r>
            <a:r>
              <a:rPr lang="en-US" altLang="zh-CN" sz="1600" dirty="0">
                <a:solidFill>
                  <a:srgbClr val="220911"/>
                </a:solidFill>
                <a:latin typeface="+mj-lt"/>
              </a:rPr>
              <a:t>UI</a:t>
            </a:r>
            <a:r>
              <a:rPr lang="zh-CN" altLang="en-US" sz="1600" dirty="0">
                <a:solidFill>
                  <a:srgbClr val="220911"/>
                </a:solidFill>
                <a:latin typeface="+mj-lt"/>
              </a:rPr>
              <a:t>进行处理。</a:t>
            </a:r>
            <a:endParaRPr lang="en-US" altLang="zh-CN" sz="1600" dirty="0">
              <a:solidFill>
                <a:srgbClr val="220911"/>
              </a:solidFill>
              <a:latin typeface="+mj-lt"/>
            </a:endParaRPr>
          </a:p>
          <a:p>
            <a:endParaRPr lang="en-US" altLang="zh-CN" sz="1600" dirty="0">
              <a:solidFill>
                <a:srgbClr val="220911"/>
              </a:solidFill>
              <a:latin typeface="+mj-lt"/>
            </a:endParaRPr>
          </a:p>
          <a:p>
            <a:endParaRPr lang="en-US" altLang="zh-CN" sz="1600" dirty="0">
              <a:solidFill>
                <a:srgbClr val="220911"/>
              </a:solidFill>
              <a:latin typeface="+mj-lt"/>
            </a:endParaRPr>
          </a:p>
          <a:p>
            <a:endParaRPr lang="en-US" altLang="zh-CN" sz="1600" dirty="0">
              <a:solidFill>
                <a:srgbClr val="220911"/>
              </a:solidFill>
              <a:latin typeface="+mj-lt"/>
            </a:endParaRPr>
          </a:p>
          <a:p>
            <a:endParaRPr lang="en-US" altLang="zh-CN" sz="1600" dirty="0">
              <a:solidFill>
                <a:srgbClr val="220911"/>
              </a:solidFill>
              <a:latin typeface="+mj-lt"/>
            </a:endParaRPr>
          </a:p>
          <a:p>
            <a:r>
              <a:rPr lang="zh-CN" altLang="en-US" sz="1600" dirty="0">
                <a:solidFill>
                  <a:srgbClr val="220911"/>
                </a:solidFill>
                <a:latin typeface="+mj-lt"/>
              </a:rPr>
              <a:t>它最初被应用到了</a:t>
            </a:r>
            <a:r>
              <a:rPr lang="en-US" altLang="zh-CN" sz="1600" dirty="0">
                <a:solidFill>
                  <a:srgbClr val="220911"/>
                </a:solidFill>
                <a:latin typeface="+mj-lt"/>
              </a:rPr>
              <a:t>WPF</a:t>
            </a:r>
            <a:r>
              <a:rPr lang="zh-CN" altLang="en" sz="1600" dirty="0">
                <a:solidFill>
                  <a:srgbClr val="220911"/>
                </a:solidFill>
                <a:latin typeface="+mj-lt"/>
              </a:rPr>
              <a:t>（</a:t>
            </a:r>
            <a:r>
              <a:rPr lang="en" altLang="zh-CN" sz="1600" dirty="0">
                <a:solidFill>
                  <a:srgbClr val="220911"/>
                </a:solidFill>
                <a:latin typeface="+mj-lt"/>
              </a:rPr>
              <a:t>Microsoft</a:t>
            </a:r>
            <a:r>
              <a:rPr lang="zh-CN" altLang="en-US" sz="1600" dirty="0">
                <a:solidFill>
                  <a:srgbClr val="220911"/>
                </a:solidFill>
                <a:latin typeface="+mj-lt"/>
              </a:rPr>
              <a:t>的</a:t>
            </a:r>
            <a:r>
              <a:rPr lang="en-US" altLang="zh-CN" sz="1600" dirty="0">
                <a:solidFill>
                  <a:srgbClr val="220911"/>
                </a:solidFill>
                <a:latin typeface="+mj-lt"/>
              </a:rPr>
              <a:t>.</a:t>
            </a:r>
            <a:r>
              <a:rPr lang="en" altLang="zh-CN" sz="1600" dirty="0">
                <a:solidFill>
                  <a:srgbClr val="220911"/>
                </a:solidFill>
                <a:latin typeface="+mj-lt"/>
              </a:rPr>
              <a:t>NET</a:t>
            </a:r>
            <a:r>
              <a:rPr lang="zh-CN" altLang="en-US" sz="1600" dirty="0">
                <a:solidFill>
                  <a:srgbClr val="220911"/>
                </a:solidFill>
                <a:latin typeface="+mj-lt"/>
              </a:rPr>
              <a:t>图形系统），如左图所示。</a:t>
            </a:r>
            <a:endParaRPr lang="en-US" altLang="zh-CN" sz="1600" dirty="0">
              <a:solidFill>
                <a:srgbClr val="220911"/>
              </a:solidFill>
              <a:latin typeface="+mj-lt"/>
            </a:endParaRPr>
          </a:p>
          <a:p>
            <a:endParaRPr lang="en-US" altLang="zh-CN" sz="1600" dirty="0">
              <a:solidFill>
                <a:srgbClr val="220911"/>
              </a:solidFill>
              <a:latin typeface="+mj-lt"/>
            </a:endParaRPr>
          </a:p>
          <a:p>
            <a:endParaRPr lang="en-US" altLang="zh-CN" sz="1600" dirty="0">
              <a:solidFill>
                <a:srgbClr val="220911"/>
              </a:solidFill>
              <a:latin typeface="+mj-lt"/>
            </a:endParaRPr>
          </a:p>
          <a:p>
            <a:endParaRPr lang="en-US" altLang="zh-CN" sz="1600" dirty="0">
              <a:solidFill>
                <a:srgbClr val="220911"/>
              </a:solidFill>
              <a:latin typeface="+mj-lt"/>
            </a:endParaRPr>
          </a:p>
          <a:p>
            <a:endParaRPr lang="en-US" altLang="zh-CN" sz="1600" dirty="0">
              <a:solidFill>
                <a:srgbClr val="220911"/>
              </a:solidFill>
              <a:latin typeface="+mj-lt"/>
            </a:endParaRPr>
          </a:p>
          <a:p>
            <a:r>
              <a:rPr lang="en-US" altLang="zh-CN" sz="1600" dirty="0">
                <a:solidFill>
                  <a:srgbClr val="220911"/>
                </a:solidFill>
                <a:latin typeface="+mj-lt"/>
              </a:rPr>
              <a:t>MVVM</a:t>
            </a:r>
            <a:r>
              <a:rPr lang="zh-CN" altLang="en-US" sz="1600" dirty="0">
                <a:solidFill>
                  <a:srgbClr val="220911"/>
                </a:solidFill>
                <a:latin typeface="+mj-lt"/>
              </a:rPr>
              <a:t>模式最终也被</a:t>
            </a:r>
            <a:r>
              <a:rPr lang="en-US" altLang="zh-CN" sz="1600" dirty="0">
                <a:solidFill>
                  <a:srgbClr val="220911"/>
                </a:solidFill>
                <a:latin typeface="+mj-lt"/>
              </a:rPr>
              <a:t>.NET</a:t>
            </a:r>
            <a:r>
              <a:rPr lang="zh-CN" altLang="en-US" sz="1600" dirty="0">
                <a:solidFill>
                  <a:srgbClr val="220911"/>
                </a:solidFill>
                <a:latin typeface="+mj-lt"/>
              </a:rPr>
              <a:t>以外的程序开发者所喜爱，如在</a:t>
            </a:r>
            <a:r>
              <a:rPr lang="en-US" altLang="zh-CN" sz="1600" dirty="0">
                <a:solidFill>
                  <a:srgbClr val="220911"/>
                </a:solidFill>
                <a:latin typeface="+mj-lt"/>
              </a:rPr>
              <a:t>Web</a:t>
            </a:r>
            <a:r>
              <a:rPr lang="zh-CN" altLang="en-US" sz="1600" dirty="0">
                <a:solidFill>
                  <a:srgbClr val="220911"/>
                </a:solidFill>
                <a:latin typeface="+mj-lt"/>
              </a:rPr>
              <a:t>、</a:t>
            </a:r>
            <a:endParaRPr lang="en-US" altLang="zh-CN" sz="1600" dirty="0">
              <a:solidFill>
                <a:srgbClr val="220911"/>
              </a:solidFill>
              <a:latin typeface="+mj-lt"/>
            </a:endParaRPr>
          </a:p>
          <a:p>
            <a:r>
              <a:rPr lang="en-US" altLang="zh-CN" sz="1600" dirty="0">
                <a:solidFill>
                  <a:srgbClr val="220911"/>
                </a:solidFill>
                <a:latin typeface="+mj-lt"/>
              </a:rPr>
              <a:t>iOS</a:t>
            </a:r>
            <a:r>
              <a:rPr lang="zh-CN" altLang="en-US" sz="1600" dirty="0">
                <a:solidFill>
                  <a:srgbClr val="220911"/>
                </a:solidFill>
                <a:latin typeface="+mj-lt"/>
              </a:rPr>
              <a:t>，包括</a:t>
            </a:r>
            <a:r>
              <a:rPr lang="en-US" altLang="zh-CN" sz="1600" dirty="0">
                <a:solidFill>
                  <a:srgbClr val="220911"/>
                </a:solidFill>
                <a:latin typeface="+mj-lt"/>
              </a:rPr>
              <a:t>Android</a:t>
            </a:r>
            <a:r>
              <a:rPr lang="zh-CN" altLang="en-US" sz="1600" dirty="0">
                <a:solidFill>
                  <a:srgbClr val="220911"/>
                </a:solidFill>
                <a:latin typeface="+mj-lt"/>
              </a:rPr>
              <a:t>开发中广泛使用。</a:t>
            </a:r>
            <a:endParaRPr lang="en-US" altLang="zh-CN" sz="1600" dirty="0">
              <a:solidFill>
                <a:srgbClr val="220911"/>
              </a:solidFill>
              <a:latin typeface="+mj-lt"/>
            </a:endParaRP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B0EC2838-0C36-3142-80A9-27E66CF756D5}"/>
              </a:ext>
            </a:extLst>
          </p:cNvPr>
          <p:cNvGrpSpPr/>
          <p:nvPr/>
        </p:nvGrpSpPr>
        <p:grpSpPr>
          <a:xfrm>
            <a:off x="501589" y="1685580"/>
            <a:ext cx="4905276" cy="4150956"/>
            <a:chOff x="501589" y="1685580"/>
            <a:chExt cx="4905276" cy="4150956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01589" y="1685580"/>
              <a:ext cx="4905276" cy="3771882"/>
            </a:xfrm>
            <a:prstGeom prst="rect">
              <a:avLst/>
            </a:prstGeom>
          </p:spPr>
        </p:pic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FDD6CEF1-E763-FD42-8036-EDA47BA7D9DF}"/>
                </a:ext>
              </a:extLst>
            </p:cNvPr>
            <p:cNvSpPr txBox="1"/>
            <p:nvPr/>
          </p:nvSpPr>
          <p:spPr>
            <a:xfrm>
              <a:off x="1974238" y="5559537"/>
              <a:ext cx="25699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" altLang="zh-CN" sz="1200" dirty="0">
                  <a:latin typeface="+mj-ea"/>
                  <a:ea typeface="+mj-ea"/>
                </a:rPr>
                <a:t>Windows Presentation Foundation</a:t>
              </a:r>
              <a:endParaRPr lang="zh-CN" altLang="en-US" sz="1200" dirty="0"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23766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146515" y="171450"/>
            <a:ext cx="58989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</a:rPr>
              <a:t>MVVM</a:t>
            </a:r>
            <a:r>
              <a:rPr lang="zh-CN" altLang="en-US" sz="3200" dirty="0">
                <a:solidFill>
                  <a:schemeClr val="bg1"/>
                </a:solidFill>
              </a:rPr>
              <a:t>模式的分层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440333" y="4079924"/>
            <a:ext cx="76051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rgbClr val="220911"/>
                </a:solidFill>
              </a:rPr>
              <a:t>View</a:t>
            </a:r>
            <a:r>
              <a:rPr lang="zh-CN" altLang="en-US" sz="2800" dirty="0">
                <a:solidFill>
                  <a:srgbClr val="220911"/>
                </a:solidFill>
              </a:rPr>
              <a:t>：负责</a:t>
            </a:r>
            <a:r>
              <a:rPr lang="en-US" altLang="zh-CN" sz="2800" dirty="0">
                <a:solidFill>
                  <a:srgbClr val="220911"/>
                </a:solidFill>
              </a:rPr>
              <a:t>UI</a:t>
            </a:r>
            <a:r>
              <a:rPr lang="zh-CN" altLang="en-US" sz="2800" dirty="0">
                <a:solidFill>
                  <a:srgbClr val="220911"/>
                </a:solidFill>
              </a:rPr>
              <a:t>绘制和用户交互。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333832" y="3734781"/>
            <a:ext cx="8567797" cy="457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>
              <a:solidFill>
                <a:srgbClr val="220911"/>
              </a:solidFill>
              <a:latin typeface="+mj-lt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4A30AD8-70DF-4B4E-8D1E-8EF07E95896E}"/>
              </a:ext>
            </a:extLst>
          </p:cNvPr>
          <p:cNvSpPr txBox="1"/>
          <p:nvPr/>
        </p:nvSpPr>
        <p:spPr>
          <a:xfrm>
            <a:off x="1440331" y="4717129"/>
            <a:ext cx="76051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rgbClr val="220911"/>
                </a:solidFill>
              </a:rPr>
              <a:t>Model</a:t>
            </a:r>
            <a:r>
              <a:rPr lang="zh-CN" altLang="en-US" sz="2800" dirty="0">
                <a:solidFill>
                  <a:srgbClr val="220911"/>
                </a:solidFill>
              </a:rPr>
              <a:t>：实体模型，负责数据源的管理逻辑。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84D85D5-8A5B-014D-A7B9-A7E672BE2AA3}"/>
              </a:ext>
            </a:extLst>
          </p:cNvPr>
          <p:cNvSpPr txBox="1"/>
          <p:nvPr/>
        </p:nvSpPr>
        <p:spPr>
          <a:xfrm>
            <a:off x="1440331" y="5251281"/>
            <a:ext cx="99779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err="1">
                <a:solidFill>
                  <a:srgbClr val="220911"/>
                </a:solidFill>
              </a:rPr>
              <a:t>ViewModel</a:t>
            </a:r>
            <a:r>
              <a:rPr lang="zh-CN" altLang="en-US" sz="2800" dirty="0">
                <a:solidFill>
                  <a:srgbClr val="220911"/>
                </a:solidFill>
              </a:rPr>
              <a:t>：负责完成</a:t>
            </a:r>
            <a:r>
              <a:rPr lang="en-US" altLang="zh-CN" sz="2800" dirty="0">
                <a:solidFill>
                  <a:srgbClr val="220911"/>
                </a:solidFill>
              </a:rPr>
              <a:t>View</a:t>
            </a:r>
            <a:r>
              <a:rPr lang="zh-CN" altLang="en-US" sz="2800" dirty="0">
                <a:solidFill>
                  <a:srgbClr val="220911"/>
                </a:solidFill>
              </a:rPr>
              <a:t>与</a:t>
            </a:r>
            <a:r>
              <a:rPr lang="en-US" altLang="zh-CN" sz="2800" dirty="0">
                <a:solidFill>
                  <a:srgbClr val="220911"/>
                </a:solidFill>
              </a:rPr>
              <a:t>Model</a:t>
            </a:r>
            <a:r>
              <a:rPr lang="zh-CN" altLang="en-US" sz="2800" dirty="0">
                <a:solidFill>
                  <a:srgbClr val="220911"/>
                </a:solidFill>
              </a:rPr>
              <a:t>的交互，和业务处理逻辑。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1575A98-8039-8541-A5C4-4C272E6810A5}"/>
              </a:ext>
            </a:extLst>
          </p:cNvPr>
          <p:cNvSpPr/>
          <p:nvPr/>
        </p:nvSpPr>
        <p:spPr>
          <a:xfrm rot="19779704">
            <a:off x="4635080" y="3202762"/>
            <a:ext cx="8533105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zh-CN" altLang="en-US" sz="5400" b="1" i="1" dirty="0">
                <a:ln w="12700">
                  <a:solidFill>
                    <a:schemeClr val="accent2">
                      <a:lumMod val="75000"/>
                    </a:schemeClr>
                  </a:solidFill>
                  <a:prstDash val="solid"/>
                </a:ln>
                <a:solidFill>
                  <a:schemeClr val="accent2"/>
                </a:solidFill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这里的分层只是一种思想，</a:t>
            </a:r>
            <a:endParaRPr lang="en-US" altLang="zh-CN" sz="5400" b="1" i="1" dirty="0">
              <a:ln w="12700">
                <a:solidFill>
                  <a:schemeClr val="accent2">
                    <a:lumMod val="75000"/>
                  </a:schemeClr>
                </a:solidFill>
                <a:prstDash val="solid"/>
              </a:ln>
              <a:solidFill>
                <a:schemeClr val="accent2"/>
              </a:solidFill>
              <a:effectLst>
                <a:glow rad="139700">
                  <a:schemeClr val="accent5">
                    <a:satMod val="175000"/>
                    <a:alpha val="40000"/>
                  </a:schemeClr>
                </a:glow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  <a:p>
            <a:pPr algn="ctr"/>
            <a:r>
              <a:rPr lang="zh-CN" altLang="en-US" sz="5400" b="1" i="1" dirty="0">
                <a:ln w="12700">
                  <a:solidFill>
                    <a:schemeClr val="accent2">
                      <a:lumMod val="75000"/>
                    </a:schemeClr>
                  </a:solidFill>
                  <a:prstDash val="solid"/>
                </a:ln>
                <a:solidFill>
                  <a:schemeClr val="accent2"/>
                </a:solidFill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而非实现！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BF41E979-0BBA-894D-AF7A-55EBBA4633DD}"/>
              </a:ext>
            </a:extLst>
          </p:cNvPr>
          <p:cNvGrpSpPr/>
          <p:nvPr/>
        </p:nvGrpSpPr>
        <p:grpSpPr>
          <a:xfrm>
            <a:off x="2539999" y="1672430"/>
            <a:ext cx="7112000" cy="1393578"/>
            <a:chOff x="2539999" y="1672430"/>
            <a:chExt cx="7112000" cy="1393578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539999" y="1672430"/>
              <a:ext cx="7112000" cy="1105647"/>
            </a:xfrm>
            <a:prstGeom prst="rect">
              <a:avLst/>
            </a:prstGeom>
          </p:spPr>
        </p:pic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6BC67523-4EB3-8246-9F72-26A5B0A24295}"/>
                </a:ext>
              </a:extLst>
            </p:cNvPr>
            <p:cNvSpPr txBox="1"/>
            <p:nvPr/>
          </p:nvSpPr>
          <p:spPr>
            <a:xfrm>
              <a:off x="5322810" y="2789009"/>
              <a:ext cx="139083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dirty="0"/>
                <a:t>常见的</a:t>
              </a:r>
              <a:r>
                <a:rPr lang="en-US" altLang="zh-CN" sz="1200" dirty="0"/>
                <a:t>MVVM</a:t>
              </a:r>
              <a:r>
                <a:rPr lang="zh-CN" altLang="en-US" sz="1200" dirty="0"/>
                <a:t>分层</a:t>
              </a:r>
            </a:p>
          </p:txBody>
        </p:sp>
      </p:grpSp>
      <p:sp>
        <p:nvSpPr>
          <p:cNvPr id="18" name="框架 17">
            <a:extLst>
              <a:ext uri="{FF2B5EF4-FFF2-40B4-BE49-F238E27FC236}">
                <a16:creationId xmlns:a16="http://schemas.microsoft.com/office/drawing/2014/main" id="{9A10E904-B99A-284B-93E8-9624D4F14DE1}"/>
              </a:ext>
            </a:extLst>
          </p:cNvPr>
          <p:cNvSpPr/>
          <p:nvPr/>
        </p:nvSpPr>
        <p:spPr>
          <a:xfrm>
            <a:off x="4071332" y="2331499"/>
            <a:ext cx="1171575" cy="457510"/>
          </a:xfrm>
          <a:prstGeom prst="frame">
            <a:avLst>
              <a:gd name="adj1" fmla="val 2882"/>
            </a:avLst>
          </a:prstGeom>
          <a:pattFill prst="pct75">
            <a:fgClr>
              <a:srgbClr val="FF0000"/>
            </a:fgClr>
            <a:bgClr>
              <a:schemeClr val="bg1"/>
            </a:bgClr>
          </a:pattFill>
          <a:ln cap="rnd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tlCol="0" anchor="ctr"/>
          <a:lstStyle/>
          <a:p>
            <a:pPr algn="ctr"/>
            <a:endParaRPr kumimoji="1" lang="zh-CN" altLang="en-US" sz="1100" dirty="0">
              <a:solidFill>
                <a:schemeClr val="tx1"/>
              </a:solidFill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937DFA49-BE52-6C41-97A1-02D5956A6F72}"/>
              </a:ext>
            </a:extLst>
          </p:cNvPr>
          <p:cNvSpPr txBox="1"/>
          <p:nvPr/>
        </p:nvSpPr>
        <p:spPr>
          <a:xfrm>
            <a:off x="3497464" y="3169072"/>
            <a:ext cx="20024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200" dirty="0">
                <a:solidFill>
                  <a:srgbClr val="FF0000"/>
                </a:solidFill>
              </a:rPr>
              <a:t>非</a:t>
            </a:r>
            <a:r>
              <a:rPr kumimoji="1" lang="en-US" altLang="zh-CN" sz="1200" dirty="0">
                <a:solidFill>
                  <a:srgbClr val="FF0000"/>
                </a:solidFill>
              </a:rPr>
              <a:t>Google</a:t>
            </a:r>
            <a:r>
              <a:rPr kumimoji="1" lang="zh-CN" altLang="en-US" sz="1200" dirty="0">
                <a:solidFill>
                  <a:srgbClr val="FF0000"/>
                </a:solidFill>
              </a:rPr>
              <a:t>的</a:t>
            </a:r>
            <a:r>
              <a:rPr kumimoji="1" lang="en-US" altLang="zh-CN" sz="1200" dirty="0" err="1">
                <a:solidFill>
                  <a:srgbClr val="FF0000"/>
                </a:solidFill>
              </a:rPr>
              <a:t>DataBinding</a:t>
            </a:r>
            <a:r>
              <a:rPr kumimoji="1" lang="zh-CN" altLang="en-US" sz="1200" dirty="0">
                <a:solidFill>
                  <a:srgbClr val="FF0000"/>
                </a:solidFill>
              </a:rPr>
              <a:t>框架</a:t>
            </a:r>
          </a:p>
        </p:txBody>
      </p:sp>
      <p:cxnSp>
        <p:nvCxnSpPr>
          <p:cNvPr id="23" name="曲线连接符 22">
            <a:extLst>
              <a:ext uri="{FF2B5EF4-FFF2-40B4-BE49-F238E27FC236}">
                <a16:creationId xmlns:a16="http://schemas.microsoft.com/office/drawing/2014/main" id="{E370EB78-E84C-5C4E-B88A-6BC02883A8DF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057942" y="2858394"/>
            <a:ext cx="313136" cy="286356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7" name="矩形 26">
            <a:extLst>
              <a:ext uri="{FF2B5EF4-FFF2-40B4-BE49-F238E27FC236}">
                <a16:creationId xmlns:a16="http://schemas.microsoft.com/office/drawing/2014/main" id="{EB201A07-D26C-214E-9454-EBFD62E8D3F7}"/>
              </a:ext>
            </a:extLst>
          </p:cNvPr>
          <p:cNvSpPr/>
          <p:nvPr/>
        </p:nvSpPr>
        <p:spPr>
          <a:xfrm>
            <a:off x="933720" y="4382780"/>
            <a:ext cx="10324557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4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乍一看，</a:t>
            </a:r>
            <a:r>
              <a:rPr lang="en-US" altLang="zh-CN" sz="4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MVVM</a:t>
            </a:r>
            <a:r>
              <a:rPr lang="zh-CN" altLang="en-US" sz="4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好像和</a:t>
            </a:r>
            <a:r>
              <a:rPr lang="en-US" altLang="zh-CN" sz="4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MVP</a:t>
            </a:r>
            <a:r>
              <a:rPr lang="zh-CN" altLang="en-US" sz="4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没什么区别？</a:t>
            </a:r>
            <a:endParaRPr lang="zh-CN" altLang="en-US" sz="4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3782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10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4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7" grpId="0"/>
      <p:bldP spid="7" grpId="1"/>
      <p:bldP spid="8" grpId="0"/>
      <p:bldP spid="8" grpId="1"/>
      <p:bldP spid="10" grpId="0"/>
      <p:bldP spid="10" grpId="1"/>
      <p:bldP spid="18" grpId="1" animBg="1"/>
      <p:bldP spid="19" grpId="0"/>
      <p:bldP spid="2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425745" y="157162"/>
            <a:ext cx="73405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</a:rPr>
              <a:t>Android</a:t>
            </a:r>
            <a:r>
              <a:rPr lang="zh-CN" altLang="en-US" sz="3200" dirty="0">
                <a:solidFill>
                  <a:schemeClr val="bg1"/>
                </a:solidFill>
              </a:rPr>
              <a:t>中</a:t>
            </a:r>
            <a:r>
              <a:rPr lang="en-US" altLang="zh-CN" sz="3200" dirty="0">
                <a:solidFill>
                  <a:schemeClr val="bg1"/>
                </a:solidFill>
              </a:rPr>
              <a:t>MVVM</a:t>
            </a:r>
            <a:r>
              <a:rPr lang="zh-CN" altLang="en-US" sz="3200" dirty="0">
                <a:solidFill>
                  <a:schemeClr val="bg1"/>
                </a:solidFill>
              </a:rPr>
              <a:t>、</a:t>
            </a:r>
            <a:r>
              <a:rPr lang="en-US" altLang="zh-CN" sz="3200" dirty="0">
                <a:solidFill>
                  <a:schemeClr val="bg1"/>
                </a:solidFill>
              </a:rPr>
              <a:t>MVC</a:t>
            </a:r>
            <a:r>
              <a:rPr lang="zh-CN" altLang="en-US" sz="3200" dirty="0">
                <a:solidFill>
                  <a:schemeClr val="bg1"/>
                </a:solidFill>
              </a:rPr>
              <a:t>、</a:t>
            </a:r>
            <a:r>
              <a:rPr lang="en-US" altLang="zh-CN" sz="3200" dirty="0">
                <a:solidFill>
                  <a:schemeClr val="bg1"/>
                </a:solidFill>
              </a:rPr>
              <a:t>MVP</a:t>
            </a:r>
            <a:r>
              <a:rPr lang="zh-CN" altLang="en-US" sz="3200" dirty="0">
                <a:solidFill>
                  <a:schemeClr val="bg1"/>
                </a:solidFill>
              </a:rPr>
              <a:t>的区别？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AB07F84-57D8-524C-BC5B-5B33BF04B5D3}"/>
              </a:ext>
            </a:extLst>
          </p:cNvPr>
          <p:cNvSpPr txBox="1"/>
          <p:nvPr/>
        </p:nvSpPr>
        <p:spPr>
          <a:xfrm>
            <a:off x="68307" y="897181"/>
            <a:ext cx="109473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i="1" dirty="0">
                <a:solidFill>
                  <a:srgbClr val="220911"/>
                </a:solidFill>
                <a:latin typeface="+mj-lt"/>
              </a:rPr>
              <a:t>由于每种架构模式在不同语言上面的实现方式会不太一样，所以这里对比在</a:t>
            </a:r>
            <a:r>
              <a:rPr lang="en-US" altLang="zh-CN" sz="1600" i="1" dirty="0">
                <a:solidFill>
                  <a:srgbClr val="220911"/>
                </a:solidFill>
                <a:latin typeface="+mj-lt"/>
              </a:rPr>
              <a:t>Android</a:t>
            </a:r>
            <a:r>
              <a:rPr lang="zh-CN" altLang="en-US" sz="1600" i="1" dirty="0">
                <a:solidFill>
                  <a:srgbClr val="220911"/>
                </a:solidFill>
                <a:latin typeface="+mj-lt"/>
              </a:rPr>
              <a:t>里面这三种架构的区别。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343690C-887D-C54B-AD98-DC1A3F2407AD}"/>
              </a:ext>
            </a:extLst>
          </p:cNvPr>
          <p:cNvSpPr txBox="1"/>
          <p:nvPr/>
        </p:nvSpPr>
        <p:spPr>
          <a:xfrm>
            <a:off x="68307" y="1612167"/>
            <a:ext cx="2222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rgbClr val="22091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MVC</a:t>
            </a:r>
            <a:r>
              <a:rPr lang="zh-CN" altLang="en-US" sz="2800" dirty="0">
                <a:solidFill>
                  <a:srgbClr val="22091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架构</a:t>
            </a: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52D2B428-EA9D-8749-AA39-EEDAC337E256}"/>
              </a:ext>
            </a:extLst>
          </p:cNvPr>
          <p:cNvGrpSpPr/>
          <p:nvPr/>
        </p:nvGrpSpPr>
        <p:grpSpPr>
          <a:xfrm>
            <a:off x="68307" y="2543959"/>
            <a:ext cx="5060906" cy="2882071"/>
            <a:chOff x="68307" y="2543959"/>
            <a:chExt cx="5060906" cy="2882071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D71FB20B-EF51-B247-A106-990C6CE0777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8307" y="2543959"/>
              <a:ext cx="5060906" cy="2311147"/>
            </a:xfrm>
            <a:prstGeom prst="rect">
              <a:avLst/>
            </a:prstGeom>
          </p:spPr>
        </p:pic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FC3A0B2A-D255-444D-BB53-B051F4C59EED}"/>
                </a:ext>
              </a:extLst>
            </p:cNvPr>
            <p:cNvSpPr txBox="1"/>
            <p:nvPr/>
          </p:nvSpPr>
          <p:spPr>
            <a:xfrm>
              <a:off x="1775457" y="5149031"/>
              <a:ext cx="164660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" sz="1200" dirty="0">
                  <a:latin typeface="+mj-ea"/>
                  <a:ea typeface="+mj-ea"/>
                </a:rPr>
                <a:t>理想</a:t>
              </a:r>
              <a:r>
                <a:rPr lang="zh-CN" altLang="en-US" sz="1200" dirty="0">
                  <a:latin typeface="+mj-ea"/>
                  <a:ea typeface="+mj-ea"/>
                </a:rPr>
                <a:t>状态下的</a:t>
              </a:r>
              <a:r>
                <a:rPr lang="en-US" altLang="zh-CN" sz="1200" dirty="0">
                  <a:latin typeface="+mj-ea"/>
                  <a:ea typeface="+mj-ea"/>
                </a:rPr>
                <a:t>MVC</a:t>
              </a:r>
              <a:r>
                <a:rPr lang="zh-CN" altLang="en-US" sz="1200" dirty="0">
                  <a:latin typeface="+mj-ea"/>
                  <a:ea typeface="+mj-ea"/>
                </a:rPr>
                <a:t>架构</a:t>
              </a:r>
            </a:p>
          </p:txBody>
        </p:sp>
      </p:grpSp>
      <p:graphicFrame>
        <p:nvGraphicFramePr>
          <p:cNvPr id="12" name="表格 11">
            <a:extLst>
              <a:ext uri="{FF2B5EF4-FFF2-40B4-BE49-F238E27FC236}">
                <a16:creationId xmlns:a16="http://schemas.microsoft.com/office/drawing/2014/main" id="{8E1687F3-4D3C-304A-9DD5-CAA365C5C0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8080408"/>
              </p:ext>
            </p:extLst>
          </p:nvPr>
        </p:nvGraphicFramePr>
        <p:xfrm>
          <a:off x="5838548" y="2830645"/>
          <a:ext cx="5678616" cy="1737774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847356">
                  <a:extLst>
                    <a:ext uri="{9D8B030D-6E8A-4147-A177-3AD203B41FA5}">
                      <a16:colId xmlns:a16="http://schemas.microsoft.com/office/drawing/2014/main" val="2931541648"/>
                    </a:ext>
                  </a:extLst>
                </a:gridCol>
                <a:gridCol w="3831260">
                  <a:extLst>
                    <a:ext uri="{9D8B030D-6E8A-4147-A177-3AD203B41FA5}">
                      <a16:colId xmlns:a16="http://schemas.microsoft.com/office/drawing/2014/main" val="1841029960"/>
                    </a:ext>
                  </a:extLst>
                </a:gridCol>
              </a:tblGrid>
              <a:tr h="579258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View</a:t>
                      </a:r>
                      <a:r>
                        <a:rPr lang="zh-CN" altLang="en-US" dirty="0"/>
                        <a:t>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400" dirty="0"/>
                        <a:t>负责</a:t>
                      </a:r>
                      <a:r>
                        <a:rPr lang="en-US" altLang="zh-CN" sz="1400" dirty="0"/>
                        <a:t>UI</a:t>
                      </a:r>
                      <a:r>
                        <a:rPr lang="zh-CN" altLang="en-US" sz="1400" dirty="0"/>
                        <a:t>的展示和处理逻辑（可能需要处理用户的交互事件）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5224504"/>
                  </a:ext>
                </a:extLst>
              </a:tr>
              <a:tr h="579258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Controller</a:t>
                      </a:r>
                      <a:r>
                        <a:rPr lang="zh-CN" altLang="en-US" dirty="0"/>
                        <a:t>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400" dirty="0"/>
                        <a:t>逻辑层，持有</a:t>
                      </a:r>
                      <a:r>
                        <a:rPr lang="en-US" altLang="zh-CN" sz="1400" dirty="0"/>
                        <a:t>View</a:t>
                      </a:r>
                      <a:r>
                        <a:rPr lang="zh-CN" altLang="en-US" sz="1400" dirty="0"/>
                        <a:t>和</a:t>
                      </a:r>
                      <a:r>
                        <a:rPr lang="en-US" altLang="zh-CN" sz="1400" dirty="0"/>
                        <a:t>Model</a:t>
                      </a:r>
                      <a:r>
                        <a:rPr lang="zh-CN" altLang="en-US" sz="1400" dirty="0"/>
                        <a:t>的引用，既可以改变</a:t>
                      </a:r>
                      <a:r>
                        <a:rPr lang="en-US" altLang="zh-CN" sz="1400" dirty="0"/>
                        <a:t>UI</a:t>
                      </a:r>
                      <a:r>
                        <a:rPr lang="zh-CN" altLang="en-US" sz="1400" dirty="0"/>
                        <a:t>，也可以和数据层进行通信。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5319280"/>
                  </a:ext>
                </a:extLst>
              </a:tr>
              <a:tr h="579258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Model</a:t>
                      </a:r>
                      <a:r>
                        <a:rPr lang="zh-CN" altLang="en-US" dirty="0"/>
                        <a:t>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400" dirty="0"/>
                        <a:t>主要负责数据的管理。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6720585"/>
                  </a:ext>
                </a:extLst>
              </a:tr>
            </a:tbl>
          </a:graphicData>
        </a:graphic>
      </p:graphicFrame>
      <p:grpSp>
        <p:nvGrpSpPr>
          <p:cNvPr id="17" name="组合 16">
            <a:extLst>
              <a:ext uri="{FF2B5EF4-FFF2-40B4-BE49-F238E27FC236}">
                <a16:creationId xmlns:a16="http://schemas.microsoft.com/office/drawing/2014/main" id="{CCB175FC-E959-784A-B49B-6A11476F531A}"/>
              </a:ext>
            </a:extLst>
          </p:cNvPr>
          <p:cNvGrpSpPr/>
          <p:nvPr/>
        </p:nvGrpSpPr>
        <p:grpSpPr>
          <a:xfrm>
            <a:off x="68307" y="2454933"/>
            <a:ext cx="4749800" cy="2971097"/>
            <a:chOff x="223859" y="2454932"/>
            <a:chExt cx="4749800" cy="2971097"/>
          </a:xfrm>
        </p:grpSpPr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8B399C9E-3237-7A4E-BE2C-C7589D69DEF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3859" y="2454932"/>
              <a:ext cx="4749800" cy="2489200"/>
            </a:xfrm>
            <a:prstGeom prst="rect">
              <a:avLst/>
            </a:prstGeom>
          </p:spPr>
        </p:pic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38C91BFD-9633-E54F-BD67-9A1EAEBF231E}"/>
                </a:ext>
              </a:extLst>
            </p:cNvPr>
            <p:cNvSpPr txBox="1"/>
            <p:nvPr/>
          </p:nvSpPr>
          <p:spPr>
            <a:xfrm>
              <a:off x="1335109" y="5149030"/>
              <a:ext cx="295465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latin typeface="+mj-ea"/>
                  <a:ea typeface="+mj-ea"/>
                </a:rPr>
                <a:t>Android</a:t>
              </a:r>
              <a:r>
                <a:rPr lang="zh-CN" altLang="en-US" sz="1200" dirty="0">
                  <a:latin typeface="+mj-ea"/>
                  <a:ea typeface="+mj-ea"/>
                </a:rPr>
                <a:t>中的</a:t>
              </a:r>
              <a:r>
                <a:rPr lang="en-US" altLang="zh-CN" sz="1200" dirty="0">
                  <a:latin typeface="+mj-ea"/>
                  <a:ea typeface="+mj-ea"/>
                </a:rPr>
                <a:t>MVC</a:t>
              </a:r>
              <a:r>
                <a:rPr lang="zh-CN" altLang="en-US" sz="1200" dirty="0">
                  <a:latin typeface="+mj-ea"/>
                  <a:ea typeface="+mj-ea"/>
                </a:rPr>
                <a:t>演变成了</a:t>
              </a:r>
              <a:r>
                <a:rPr lang="en-US" altLang="zh-CN" sz="1200" dirty="0">
                  <a:latin typeface="+mj-ea"/>
                  <a:ea typeface="+mj-ea"/>
                </a:rPr>
                <a:t>Model-View</a:t>
              </a:r>
              <a:r>
                <a:rPr lang="zh-CN" altLang="en-US" sz="1200" dirty="0">
                  <a:latin typeface="+mj-ea"/>
                  <a:ea typeface="+mj-ea"/>
                </a:rPr>
                <a:t>结构</a:t>
              </a:r>
            </a:p>
          </p:txBody>
        </p:sp>
      </p:grpSp>
      <p:sp>
        <p:nvSpPr>
          <p:cNvPr id="18" name="文本框 17">
            <a:extLst>
              <a:ext uri="{FF2B5EF4-FFF2-40B4-BE49-F238E27FC236}">
                <a16:creationId xmlns:a16="http://schemas.microsoft.com/office/drawing/2014/main" id="{08EABD79-6A3F-C24A-9670-4273EB645C92}"/>
              </a:ext>
            </a:extLst>
          </p:cNvPr>
          <p:cNvSpPr txBox="1"/>
          <p:nvPr/>
        </p:nvSpPr>
        <p:spPr>
          <a:xfrm>
            <a:off x="5670660" y="2779547"/>
            <a:ext cx="6014391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rgbClr val="220911"/>
                </a:solidFill>
                <a:latin typeface="+mj-lt"/>
              </a:rPr>
              <a:t>理想很丰满，现实很骨感！</a:t>
            </a:r>
            <a:endParaRPr lang="en-US" altLang="zh-CN" sz="1600" dirty="0">
              <a:solidFill>
                <a:srgbClr val="220911"/>
              </a:solidFill>
              <a:latin typeface="+mj-lt"/>
            </a:endParaRPr>
          </a:p>
          <a:p>
            <a:endParaRPr lang="en-US" altLang="zh-CN" sz="1600" dirty="0">
              <a:solidFill>
                <a:srgbClr val="220911"/>
              </a:solidFill>
              <a:latin typeface="+mj-lt"/>
            </a:endParaRPr>
          </a:p>
          <a:p>
            <a:r>
              <a:rPr lang="zh-CN" altLang="en-US" sz="1600" dirty="0">
                <a:solidFill>
                  <a:srgbClr val="220911"/>
                </a:solidFill>
                <a:latin typeface="+mj-lt"/>
              </a:rPr>
              <a:t>在</a:t>
            </a:r>
            <a:r>
              <a:rPr lang="en-US" altLang="zh-CN" sz="1600" dirty="0">
                <a:solidFill>
                  <a:srgbClr val="220911"/>
                </a:solidFill>
                <a:latin typeface="+mj-lt"/>
              </a:rPr>
              <a:t>Android</a:t>
            </a:r>
            <a:r>
              <a:rPr lang="zh-CN" altLang="en-US" sz="1600" dirty="0">
                <a:solidFill>
                  <a:srgbClr val="220911"/>
                </a:solidFill>
                <a:latin typeface="+mj-lt"/>
              </a:rPr>
              <a:t>中，如果使用</a:t>
            </a:r>
            <a:r>
              <a:rPr lang="en-US" altLang="zh-CN" sz="1600" dirty="0">
                <a:solidFill>
                  <a:srgbClr val="220911"/>
                </a:solidFill>
                <a:latin typeface="+mj-lt"/>
              </a:rPr>
              <a:t>XML</a:t>
            </a:r>
            <a:r>
              <a:rPr lang="zh-CN" altLang="en-US" sz="1600" dirty="0">
                <a:solidFill>
                  <a:srgbClr val="220911"/>
                </a:solidFill>
                <a:latin typeface="+mj-lt"/>
              </a:rPr>
              <a:t>作为</a:t>
            </a:r>
            <a:r>
              <a:rPr lang="en-US" altLang="zh-CN" sz="1600" dirty="0">
                <a:solidFill>
                  <a:srgbClr val="220911"/>
                </a:solidFill>
                <a:latin typeface="+mj-lt"/>
              </a:rPr>
              <a:t>View</a:t>
            </a:r>
            <a:r>
              <a:rPr lang="zh-CN" altLang="en-US" sz="1600" dirty="0">
                <a:solidFill>
                  <a:srgbClr val="220911"/>
                </a:solidFill>
                <a:latin typeface="+mj-lt"/>
              </a:rPr>
              <a:t>层的话，它的功能是非常弱的，对于一些</a:t>
            </a:r>
            <a:r>
              <a:rPr lang="en-US" altLang="zh-CN" sz="1600" dirty="0">
                <a:solidFill>
                  <a:srgbClr val="220911"/>
                </a:solidFill>
                <a:latin typeface="+mj-lt"/>
              </a:rPr>
              <a:t>UI</a:t>
            </a:r>
            <a:r>
              <a:rPr lang="zh-CN" altLang="en-US" sz="1600" dirty="0">
                <a:solidFill>
                  <a:srgbClr val="220911"/>
                </a:solidFill>
                <a:latin typeface="+mj-lt"/>
              </a:rPr>
              <a:t>之间的交互或者是用户交互事件的处理能力都是不足的，我们需要依赖</a:t>
            </a:r>
            <a:r>
              <a:rPr lang="en-US" altLang="zh-CN" sz="1600" dirty="0">
                <a:solidFill>
                  <a:srgbClr val="220911"/>
                </a:solidFill>
                <a:latin typeface="+mj-lt"/>
              </a:rPr>
              <a:t>Activity</a:t>
            </a:r>
            <a:r>
              <a:rPr lang="zh-CN" altLang="en-US" sz="1600" dirty="0">
                <a:solidFill>
                  <a:srgbClr val="220911"/>
                </a:solidFill>
                <a:latin typeface="+mj-lt"/>
              </a:rPr>
              <a:t>来处理部分</a:t>
            </a:r>
            <a:r>
              <a:rPr lang="en-US" altLang="zh-CN" sz="1600" dirty="0">
                <a:solidFill>
                  <a:srgbClr val="220911"/>
                </a:solidFill>
                <a:latin typeface="+mj-lt"/>
              </a:rPr>
              <a:t>View</a:t>
            </a:r>
            <a:r>
              <a:rPr lang="zh-CN" altLang="en-US" sz="1600" dirty="0">
                <a:solidFill>
                  <a:srgbClr val="220911"/>
                </a:solidFill>
                <a:latin typeface="+mj-lt"/>
              </a:rPr>
              <a:t>层的工作，但是</a:t>
            </a:r>
            <a:r>
              <a:rPr lang="en-US" altLang="zh-CN" sz="1600" dirty="0">
                <a:solidFill>
                  <a:srgbClr val="220911"/>
                </a:solidFill>
                <a:latin typeface="+mj-lt"/>
              </a:rPr>
              <a:t>Activity</a:t>
            </a:r>
            <a:r>
              <a:rPr lang="zh-CN" altLang="en-US" sz="1600" dirty="0">
                <a:solidFill>
                  <a:srgbClr val="220911"/>
                </a:solidFill>
                <a:latin typeface="+mj-lt"/>
              </a:rPr>
              <a:t>还充当了</a:t>
            </a:r>
            <a:r>
              <a:rPr lang="en-US" altLang="zh-CN" sz="1600" dirty="0">
                <a:solidFill>
                  <a:srgbClr val="220911"/>
                </a:solidFill>
                <a:latin typeface="+mj-lt"/>
              </a:rPr>
              <a:t>Controller</a:t>
            </a:r>
            <a:r>
              <a:rPr lang="zh-CN" altLang="en-US" sz="1600" dirty="0">
                <a:solidFill>
                  <a:srgbClr val="220911"/>
                </a:solidFill>
                <a:latin typeface="+mj-lt"/>
              </a:rPr>
              <a:t>的角色进行逻辑处理，所以</a:t>
            </a:r>
            <a:r>
              <a:rPr lang="en-US" altLang="zh-CN" sz="1600" dirty="0">
                <a:solidFill>
                  <a:srgbClr val="220911"/>
                </a:solidFill>
                <a:latin typeface="+mj-lt"/>
              </a:rPr>
              <a:t>MVC</a:t>
            </a:r>
            <a:r>
              <a:rPr lang="zh-CN" altLang="en-US" sz="1600" dirty="0">
                <a:solidFill>
                  <a:srgbClr val="220911"/>
                </a:solidFill>
                <a:latin typeface="+mj-lt"/>
              </a:rPr>
              <a:t>在</a:t>
            </a:r>
            <a:r>
              <a:rPr lang="en-US" altLang="zh-CN" sz="1600" dirty="0">
                <a:solidFill>
                  <a:srgbClr val="220911"/>
                </a:solidFill>
                <a:latin typeface="+mj-lt"/>
              </a:rPr>
              <a:t>Android</a:t>
            </a:r>
            <a:r>
              <a:rPr lang="zh-CN" altLang="en-US" sz="1600" dirty="0">
                <a:solidFill>
                  <a:srgbClr val="220911"/>
                </a:solidFill>
                <a:latin typeface="+mj-lt"/>
              </a:rPr>
              <a:t>中就演变成了</a:t>
            </a:r>
            <a:r>
              <a:rPr lang="en-US" altLang="zh-CN" sz="1600" dirty="0">
                <a:solidFill>
                  <a:srgbClr val="220911"/>
                </a:solidFill>
                <a:latin typeface="+mj-lt"/>
              </a:rPr>
              <a:t>Model-View</a:t>
            </a:r>
            <a:r>
              <a:rPr lang="zh-CN" altLang="en-US" sz="1600" dirty="0">
                <a:solidFill>
                  <a:srgbClr val="220911"/>
                </a:solidFill>
                <a:latin typeface="+mj-lt"/>
              </a:rPr>
              <a:t>的框架，而弊端就是</a:t>
            </a:r>
            <a:r>
              <a:rPr lang="en-US" altLang="zh-CN" sz="1600" dirty="0">
                <a:solidFill>
                  <a:srgbClr val="220911"/>
                </a:solidFill>
                <a:latin typeface="+mj-lt"/>
              </a:rPr>
              <a:t>Activity</a:t>
            </a:r>
            <a:r>
              <a:rPr lang="zh-CN" altLang="en-US" sz="1600" dirty="0">
                <a:solidFill>
                  <a:srgbClr val="220911"/>
                </a:solidFill>
                <a:latin typeface="+mj-lt"/>
              </a:rPr>
              <a:t>的代码行数爆炸。所以这种方式也是直接被很多开发者所放弃。</a:t>
            </a:r>
          </a:p>
        </p:txBody>
      </p:sp>
    </p:spTree>
    <p:extLst>
      <p:ext uri="{BB962C8B-B14F-4D97-AF65-F5344CB8AC3E}">
        <p14:creationId xmlns:p14="http://schemas.microsoft.com/office/powerpoint/2010/main" val="22916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425745" y="157162"/>
            <a:ext cx="73405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</a:rPr>
              <a:t>Android</a:t>
            </a:r>
            <a:r>
              <a:rPr lang="zh-CN" altLang="en-US" sz="3200" dirty="0">
                <a:solidFill>
                  <a:schemeClr val="bg1"/>
                </a:solidFill>
              </a:rPr>
              <a:t>中</a:t>
            </a:r>
            <a:r>
              <a:rPr lang="en-US" altLang="zh-CN" sz="3200" dirty="0">
                <a:solidFill>
                  <a:schemeClr val="bg1"/>
                </a:solidFill>
              </a:rPr>
              <a:t>MVVM</a:t>
            </a:r>
            <a:r>
              <a:rPr lang="zh-CN" altLang="en-US" sz="3200" dirty="0">
                <a:solidFill>
                  <a:schemeClr val="bg1"/>
                </a:solidFill>
              </a:rPr>
              <a:t>、</a:t>
            </a:r>
            <a:r>
              <a:rPr lang="en-US" altLang="zh-CN" sz="3200" dirty="0">
                <a:solidFill>
                  <a:schemeClr val="bg1"/>
                </a:solidFill>
              </a:rPr>
              <a:t>MVC</a:t>
            </a:r>
            <a:r>
              <a:rPr lang="zh-CN" altLang="en-US" sz="3200" dirty="0">
                <a:solidFill>
                  <a:schemeClr val="bg1"/>
                </a:solidFill>
              </a:rPr>
              <a:t>、</a:t>
            </a:r>
            <a:r>
              <a:rPr lang="en-US" altLang="zh-CN" sz="3200" dirty="0">
                <a:solidFill>
                  <a:schemeClr val="bg1"/>
                </a:solidFill>
              </a:rPr>
              <a:t>MVP</a:t>
            </a:r>
            <a:r>
              <a:rPr lang="zh-CN" altLang="en-US" sz="3200" dirty="0">
                <a:solidFill>
                  <a:schemeClr val="bg1"/>
                </a:solidFill>
              </a:rPr>
              <a:t>的区别？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AB07F84-57D8-524C-BC5B-5B33BF04B5D3}"/>
              </a:ext>
            </a:extLst>
          </p:cNvPr>
          <p:cNvSpPr txBox="1"/>
          <p:nvPr/>
        </p:nvSpPr>
        <p:spPr>
          <a:xfrm>
            <a:off x="68307" y="897181"/>
            <a:ext cx="109473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i="1" dirty="0">
                <a:solidFill>
                  <a:srgbClr val="220911"/>
                </a:solidFill>
                <a:latin typeface="+mj-lt"/>
              </a:rPr>
              <a:t>由于每种架构模式在不同语言上面的实现方式会不太一样，所以这里对比在</a:t>
            </a:r>
            <a:r>
              <a:rPr lang="en-US" altLang="zh-CN" sz="1600" i="1" dirty="0">
                <a:solidFill>
                  <a:srgbClr val="220911"/>
                </a:solidFill>
                <a:latin typeface="+mj-lt"/>
              </a:rPr>
              <a:t>Android</a:t>
            </a:r>
            <a:r>
              <a:rPr lang="zh-CN" altLang="en-US" sz="1600" i="1" dirty="0">
                <a:solidFill>
                  <a:srgbClr val="220911"/>
                </a:solidFill>
                <a:latin typeface="+mj-lt"/>
              </a:rPr>
              <a:t>里面这三种架构的区别。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343690C-887D-C54B-AD98-DC1A3F2407AD}"/>
              </a:ext>
            </a:extLst>
          </p:cNvPr>
          <p:cNvSpPr txBox="1"/>
          <p:nvPr/>
        </p:nvSpPr>
        <p:spPr>
          <a:xfrm>
            <a:off x="68307" y="1612167"/>
            <a:ext cx="2222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rgbClr val="22091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MVP</a:t>
            </a:r>
            <a:r>
              <a:rPr lang="zh-CN" altLang="en-US" sz="2800" dirty="0">
                <a:solidFill>
                  <a:srgbClr val="22091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架构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9F03AFBF-99A3-B046-A2D1-DD5A5A340873}"/>
              </a:ext>
            </a:extLst>
          </p:cNvPr>
          <p:cNvGrpSpPr/>
          <p:nvPr/>
        </p:nvGrpSpPr>
        <p:grpSpPr>
          <a:xfrm>
            <a:off x="68307" y="2325290"/>
            <a:ext cx="5060906" cy="1671879"/>
            <a:chOff x="68307" y="2325290"/>
            <a:chExt cx="5060906" cy="1671879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D71FB20B-EF51-B247-A106-990C6CE0777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8307" y="2325290"/>
              <a:ext cx="5060906" cy="1204977"/>
            </a:xfrm>
            <a:prstGeom prst="rect">
              <a:avLst/>
            </a:prstGeom>
          </p:spPr>
        </p:pic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FC3A0B2A-D255-444D-BB53-B051F4C59EED}"/>
                </a:ext>
              </a:extLst>
            </p:cNvPr>
            <p:cNvSpPr txBox="1"/>
            <p:nvPr/>
          </p:nvSpPr>
          <p:spPr>
            <a:xfrm>
              <a:off x="2064107" y="3720170"/>
              <a:ext cx="72327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latin typeface="+mj-ea"/>
                  <a:ea typeface="+mj-ea"/>
                </a:rPr>
                <a:t>MVP</a:t>
              </a:r>
              <a:r>
                <a:rPr lang="zh-CN" altLang="en-US" sz="1200" dirty="0">
                  <a:latin typeface="+mj-ea"/>
                  <a:ea typeface="+mj-ea"/>
                </a:rPr>
                <a:t>架构</a:t>
              </a:r>
            </a:p>
          </p:txBody>
        </p:sp>
      </p:grpSp>
      <p:sp>
        <p:nvSpPr>
          <p:cNvPr id="14" name="文本框 13">
            <a:extLst>
              <a:ext uri="{FF2B5EF4-FFF2-40B4-BE49-F238E27FC236}">
                <a16:creationId xmlns:a16="http://schemas.microsoft.com/office/drawing/2014/main" id="{CB7F6625-07E0-894B-A0FA-E0E3645215EA}"/>
              </a:ext>
            </a:extLst>
          </p:cNvPr>
          <p:cNvSpPr txBox="1"/>
          <p:nvPr/>
        </p:nvSpPr>
        <p:spPr>
          <a:xfrm>
            <a:off x="5769515" y="2135387"/>
            <a:ext cx="6014391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1600" dirty="0">
                <a:solidFill>
                  <a:srgbClr val="220911"/>
                </a:solidFill>
                <a:latin typeface="+mj-lt"/>
              </a:rPr>
              <a:t>MVP</a:t>
            </a:r>
            <a:r>
              <a:rPr lang="zh-CN" altLang="en-US" sz="1600" dirty="0">
                <a:solidFill>
                  <a:srgbClr val="220911"/>
                </a:solidFill>
                <a:latin typeface="+mj-lt"/>
              </a:rPr>
              <a:t>架构的核心理念是遵循接口隔离原则，把</a:t>
            </a:r>
            <a:r>
              <a:rPr lang="en" altLang="zh-CN" sz="1600" dirty="0">
                <a:solidFill>
                  <a:srgbClr val="220911"/>
                </a:solidFill>
                <a:latin typeface="+mj-lt"/>
              </a:rPr>
              <a:t>M</a:t>
            </a:r>
            <a:r>
              <a:rPr lang="zh-CN" altLang="en" sz="1600" dirty="0">
                <a:solidFill>
                  <a:srgbClr val="220911"/>
                </a:solidFill>
                <a:latin typeface="+mj-lt"/>
              </a:rPr>
              <a:t>、</a:t>
            </a:r>
            <a:r>
              <a:rPr lang="en" altLang="zh-CN" sz="1600" dirty="0">
                <a:solidFill>
                  <a:srgbClr val="220911"/>
                </a:solidFill>
                <a:latin typeface="+mj-lt"/>
              </a:rPr>
              <a:t>V</a:t>
            </a:r>
            <a:r>
              <a:rPr lang="zh-CN" altLang="en" sz="1600" dirty="0">
                <a:solidFill>
                  <a:srgbClr val="220911"/>
                </a:solidFill>
                <a:latin typeface="+mj-lt"/>
              </a:rPr>
              <a:t>、</a:t>
            </a:r>
            <a:r>
              <a:rPr lang="en" altLang="zh-CN" sz="1600" dirty="0">
                <a:solidFill>
                  <a:srgbClr val="220911"/>
                </a:solidFill>
                <a:latin typeface="+mj-lt"/>
              </a:rPr>
              <a:t>P</a:t>
            </a:r>
            <a:r>
              <a:rPr lang="zh-CN" altLang="en-US" sz="1600" dirty="0">
                <a:solidFill>
                  <a:srgbClr val="220911"/>
                </a:solidFill>
                <a:latin typeface="+mj-lt"/>
              </a:rPr>
              <a:t>层分别抽象出接口，每一层之间只暴露接口给其他层引用，实现层内代码高内聚，层间代码低耦合。</a:t>
            </a:r>
            <a:endParaRPr lang="en-US" altLang="zh-CN" sz="1600" dirty="0">
              <a:solidFill>
                <a:srgbClr val="220911"/>
              </a:solidFill>
              <a:latin typeface="+mj-lt"/>
            </a:endParaRPr>
          </a:p>
          <a:p>
            <a:endParaRPr lang="en-US" altLang="zh-CN" sz="1600" dirty="0">
              <a:solidFill>
                <a:srgbClr val="220911"/>
              </a:solidFill>
              <a:latin typeface="+mj-lt"/>
            </a:endParaRPr>
          </a:p>
          <a:p>
            <a:r>
              <a:rPr lang="en-US" altLang="zh-CN" sz="1600" dirty="0">
                <a:solidFill>
                  <a:srgbClr val="220911"/>
                </a:solidFill>
                <a:latin typeface="+mj-lt"/>
              </a:rPr>
              <a:t>Presenter</a:t>
            </a:r>
            <a:r>
              <a:rPr lang="zh-CN" altLang="en-US" sz="1600" dirty="0">
                <a:solidFill>
                  <a:srgbClr val="220911"/>
                </a:solidFill>
                <a:latin typeface="+mj-lt"/>
              </a:rPr>
              <a:t>作为</a:t>
            </a:r>
            <a:r>
              <a:rPr lang="en-US" altLang="zh-CN" sz="1600" dirty="0">
                <a:solidFill>
                  <a:srgbClr val="220911"/>
                </a:solidFill>
                <a:latin typeface="+mj-lt"/>
              </a:rPr>
              <a:t>View</a:t>
            </a:r>
            <a:r>
              <a:rPr lang="zh-CN" altLang="en-US" sz="1600" dirty="0">
                <a:solidFill>
                  <a:srgbClr val="220911"/>
                </a:solidFill>
                <a:latin typeface="+mj-lt"/>
              </a:rPr>
              <a:t>层和</a:t>
            </a:r>
            <a:r>
              <a:rPr lang="en-US" altLang="zh-CN" sz="1600" dirty="0">
                <a:solidFill>
                  <a:srgbClr val="220911"/>
                </a:solidFill>
                <a:latin typeface="+mj-lt"/>
              </a:rPr>
              <a:t>Model</a:t>
            </a:r>
            <a:r>
              <a:rPr lang="zh-CN" altLang="en-US" sz="1600" dirty="0">
                <a:solidFill>
                  <a:srgbClr val="220911"/>
                </a:solidFill>
                <a:latin typeface="+mj-lt"/>
              </a:rPr>
              <a:t>层的交互桥梁，同时把逻辑代码放到</a:t>
            </a:r>
            <a:r>
              <a:rPr lang="en-US" altLang="zh-CN" sz="1600" dirty="0">
                <a:solidFill>
                  <a:srgbClr val="220911"/>
                </a:solidFill>
                <a:latin typeface="+mj-lt"/>
              </a:rPr>
              <a:t>Presenter</a:t>
            </a:r>
            <a:r>
              <a:rPr lang="zh-CN" altLang="en-US" sz="1600" dirty="0">
                <a:solidFill>
                  <a:srgbClr val="220911"/>
                </a:solidFill>
                <a:latin typeface="+mj-lt"/>
              </a:rPr>
              <a:t>层，</a:t>
            </a:r>
            <a:r>
              <a:rPr lang="en-US" altLang="zh-CN" sz="1600" dirty="0">
                <a:solidFill>
                  <a:srgbClr val="220911"/>
                </a:solidFill>
                <a:latin typeface="+mj-lt"/>
              </a:rPr>
              <a:t>Activity/Fragment</a:t>
            </a:r>
            <a:r>
              <a:rPr lang="zh-CN" altLang="en-US" sz="1600" dirty="0">
                <a:solidFill>
                  <a:srgbClr val="220911"/>
                </a:solidFill>
                <a:latin typeface="+mj-lt"/>
              </a:rPr>
              <a:t>只专注于</a:t>
            </a:r>
            <a:r>
              <a:rPr lang="en-US" altLang="zh-CN" sz="1600" dirty="0">
                <a:solidFill>
                  <a:srgbClr val="220911"/>
                </a:solidFill>
                <a:latin typeface="+mj-lt"/>
              </a:rPr>
              <a:t>UI</a:t>
            </a:r>
            <a:r>
              <a:rPr lang="zh-CN" altLang="en-US" sz="1600" dirty="0">
                <a:solidFill>
                  <a:srgbClr val="220911"/>
                </a:solidFill>
                <a:latin typeface="+mj-lt"/>
              </a:rPr>
              <a:t>的处理，最终大大减轻</a:t>
            </a:r>
            <a:r>
              <a:rPr lang="en-US" altLang="zh-CN" sz="1600" dirty="0">
                <a:solidFill>
                  <a:srgbClr val="220911"/>
                </a:solidFill>
                <a:latin typeface="+mj-lt"/>
              </a:rPr>
              <a:t>Activity</a:t>
            </a:r>
            <a:r>
              <a:rPr lang="zh-CN" altLang="en-US" sz="1600" dirty="0">
                <a:solidFill>
                  <a:srgbClr val="220911"/>
                </a:solidFill>
                <a:latin typeface="+mj-lt"/>
              </a:rPr>
              <a:t>的代码量。这也解决了</a:t>
            </a:r>
            <a:r>
              <a:rPr lang="en-US" altLang="zh-CN" sz="1600" dirty="0">
                <a:solidFill>
                  <a:srgbClr val="220911"/>
                </a:solidFill>
                <a:latin typeface="+mj-lt"/>
              </a:rPr>
              <a:t>MVC</a:t>
            </a:r>
            <a:r>
              <a:rPr lang="zh-CN" altLang="en-US" sz="1600" dirty="0">
                <a:solidFill>
                  <a:srgbClr val="220911"/>
                </a:solidFill>
                <a:latin typeface="+mj-lt"/>
              </a:rPr>
              <a:t>模式最重要的</a:t>
            </a:r>
            <a:r>
              <a:rPr lang="en-US" altLang="zh-CN" sz="1600" dirty="0">
                <a:solidFill>
                  <a:srgbClr val="220911"/>
                </a:solidFill>
                <a:latin typeface="+mj-lt"/>
              </a:rPr>
              <a:t>Activity</a:t>
            </a:r>
            <a:r>
              <a:rPr lang="zh-CN" altLang="en-US" sz="1600" dirty="0">
                <a:solidFill>
                  <a:srgbClr val="220911"/>
                </a:solidFill>
                <a:latin typeface="+mj-lt"/>
              </a:rPr>
              <a:t>代码量爆炸的问题。</a:t>
            </a: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06DD1465-2145-5244-A004-B88612CFD2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0785913"/>
              </p:ext>
            </p:extLst>
          </p:nvPr>
        </p:nvGraphicFramePr>
        <p:xfrm>
          <a:off x="956200" y="4654444"/>
          <a:ext cx="10279600" cy="2007719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938447">
                  <a:extLst>
                    <a:ext uri="{9D8B030D-6E8A-4147-A177-3AD203B41FA5}">
                      <a16:colId xmlns:a16="http://schemas.microsoft.com/office/drawing/2014/main" val="2839101560"/>
                    </a:ext>
                  </a:extLst>
                </a:gridCol>
                <a:gridCol w="9341153">
                  <a:extLst>
                    <a:ext uri="{9D8B030D-6E8A-4147-A177-3AD203B41FA5}">
                      <a16:colId xmlns:a16="http://schemas.microsoft.com/office/drawing/2014/main" val="1782500178"/>
                    </a:ext>
                  </a:extLst>
                </a:gridCol>
              </a:tblGrid>
              <a:tr h="325143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MVP</a:t>
                      </a:r>
                      <a:r>
                        <a:rPr lang="zh-CN" altLang="en-US" dirty="0"/>
                        <a:t>的一些弊端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8273508"/>
                  </a:ext>
                </a:extLst>
              </a:tr>
              <a:tr h="28131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1</a:t>
                      </a:r>
                      <a:endParaRPr lang="zh-CN" altLang="en-US" sz="14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接口的颗粒度大小不好控制，容易导致接口过多或者是解耦失败。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3938232"/>
                  </a:ext>
                </a:extLst>
              </a:tr>
              <a:tr h="33626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2</a:t>
                      </a:r>
                      <a:endParaRPr lang="zh-CN" altLang="en-US" sz="14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M</a:t>
                      </a:r>
                      <a:r>
                        <a:rPr lang="zh-CN" altLang="en-US" sz="1400" dirty="0"/>
                        <a:t>层或者</a:t>
                      </a:r>
                      <a:r>
                        <a:rPr lang="en-US" altLang="zh-CN" sz="1400" dirty="0"/>
                        <a:t>P</a:t>
                      </a:r>
                      <a:r>
                        <a:rPr lang="zh-CN" altLang="en-US" sz="1400" dirty="0"/>
                        <a:t>层需要手动调用</a:t>
                      </a:r>
                      <a:r>
                        <a:rPr lang="en-US" altLang="zh-CN" sz="1400" dirty="0"/>
                        <a:t>V</a:t>
                      </a:r>
                      <a:r>
                        <a:rPr lang="zh-CN" altLang="en-US" sz="1400" dirty="0"/>
                        <a:t>层的接口进行更新</a:t>
                      </a:r>
                      <a:r>
                        <a:rPr lang="en-US" altLang="zh-CN" sz="1400" dirty="0"/>
                        <a:t>UI</a:t>
                      </a:r>
                      <a:r>
                        <a:rPr lang="zh-CN" altLang="en-US" sz="1400" dirty="0"/>
                        <a:t>，相对来说缺乏自动性、监听性。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27826501"/>
                  </a:ext>
                </a:extLst>
              </a:tr>
              <a:tr h="33363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3</a:t>
                      </a:r>
                      <a:endParaRPr lang="zh-CN" altLang="en-US" sz="14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MVP</a:t>
                      </a:r>
                      <a:r>
                        <a:rPr lang="zh-CN" altLang="en-US" sz="1400" dirty="0"/>
                        <a:t>是以</a:t>
                      </a:r>
                      <a:r>
                        <a:rPr lang="en-US" altLang="zh-CN" sz="1400" dirty="0"/>
                        <a:t>UI</a:t>
                      </a:r>
                      <a:r>
                        <a:rPr lang="zh-CN" altLang="en-US" sz="1400" dirty="0"/>
                        <a:t>驱动的模型，更新</a:t>
                      </a:r>
                      <a:r>
                        <a:rPr lang="en-US" altLang="zh-CN" sz="1400" dirty="0"/>
                        <a:t>UI</a:t>
                      </a:r>
                      <a:r>
                        <a:rPr lang="zh-CN" altLang="en-US" sz="1400" dirty="0"/>
                        <a:t>需要判断能拿到控件的引用，是否在</a:t>
                      </a:r>
                      <a:r>
                        <a:rPr lang="en-US" altLang="zh-CN" sz="1400" dirty="0"/>
                        <a:t>UI</a:t>
                      </a:r>
                      <a:r>
                        <a:rPr lang="zh-CN" altLang="en-US" sz="1400" dirty="0"/>
                        <a:t>线程，</a:t>
                      </a:r>
                      <a:r>
                        <a:rPr lang="en-US" altLang="zh-CN" sz="1400" dirty="0"/>
                        <a:t>Activity</a:t>
                      </a:r>
                      <a:r>
                        <a:rPr lang="zh-CN" altLang="en-US" sz="1400" dirty="0"/>
                        <a:t>是否销毁等。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0984425"/>
                  </a:ext>
                </a:extLst>
              </a:tr>
              <a:tr h="33363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4</a:t>
                      </a:r>
                      <a:endParaRPr lang="zh-CN" altLang="en-US" sz="14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P</a:t>
                      </a:r>
                      <a:r>
                        <a:rPr lang="zh-CN" altLang="en-US" sz="1400" dirty="0"/>
                        <a:t>层代码随着业务复杂也会导致代码复杂。（当然，可以再次划分成更小的</a:t>
                      </a:r>
                      <a:r>
                        <a:rPr lang="en-US" altLang="zh-CN" sz="1400" dirty="0"/>
                        <a:t>MVP</a:t>
                      </a:r>
                      <a:r>
                        <a:rPr lang="zh-CN" altLang="en-US" sz="1400" dirty="0"/>
                        <a:t>模块来解决）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8612116"/>
                  </a:ext>
                </a:extLst>
              </a:tr>
              <a:tr h="33363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5</a:t>
                      </a:r>
                      <a:endParaRPr lang="zh-CN" altLang="en-US" sz="14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当需要改变</a:t>
                      </a:r>
                      <a:r>
                        <a:rPr lang="en-US" altLang="zh-CN" sz="1400" dirty="0"/>
                        <a:t>V</a:t>
                      </a:r>
                      <a:r>
                        <a:rPr lang="zh-CN" altLang="en-US" sz="1400" dirty="0"/>
                        <a:t>层接口时，需要相应改变</a:t>
                      </a:r>
                      <a:r>
                        <a:rPr lang="en-US" altLang="zh-CN" sz="1400" dirty="0"/>
                        <a:t>P</a:t>
                      </a:r>
                      <a:r>
                        <a:rPr lang="zh-CN" altLang="en-US" sz="1400" dirty="0"/>
                        <a:t>层调用（甚至</a:t>
                      </a:r>
                      <a:r>
                        <a:rPr lang="en-US" altLang="zh-CN" sz="1400" dirty="0"/>
                        <a:t>M</a:t>
                      </a:r>
                      <a:r>
                        <a:rPr lang="zh-CN" altLang="en-US" sz="1400" dirty="0"/>
                        <a:t>层调用），牵一发而动全身。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3485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14770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2714</TotalTime>
  <Words>6510</Words>
  <Application>Microsoft Macintosh PowerPoint</Application>
  <PresentationFormat>宽屏</PresentationFormat>
  <Paragraphs>420</Paragraphs>
  <Slides>31</Slides>
  <Notes>27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40" baseType="lpstr">
      <vt:lpstr>等线</vt:lpstr>
      <vt:lpstr>等线 Light</vt:lpstr>
      <vt:lpstr>宋体</vt:lpstr>
      <vt:lpstr>Microsoft YaHei</vt:lpstr>
      <vt:lpstr>Microsoft YaHei Light</vt:lpstr>
      <vt:lpstr>Arial</vt:lpstr>
      <vt:lpstr>Calibri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Sky123.Org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Sky123.Org</dc:creator>
  <cp:lastModifiedBy>liji.anchang@163.com</cp:lastModifiedBy>
  <cp:revision>1113</cp:revision>
  <dcterms:created xsi:type="dcterms:W3CDTF">2015-10-26T22:08:26Z</dcterms:created>
  <dcterms:modified xsi:type="dcterms:W3CDTF">2020-06-11T07:55:30Z</dcterms:modified>
</cp:coreProperties>
</file>